
<file path=[Content_Types].xml><?xml version="1.0" encoding="utf-8"?>
<Types xmlns="http://schemas.openxmlformats.org/package/2006/content-types">
  <Default Extension="png" ContentType="image/png"/>
  <Default Extension="svg" ContentType="image/svg+xml"/>
  <Default Extension="jpeg" ContentType="image/jpeg"/>
  <Default Extension="rels" ContentType="application/vnd.openxmlformats-package.relationships+xml"/>
  <Default Extension="wmf" ContentType="image/x-wmf"/>
  <Default Extension="xml" ContentType="application/xml"/>
  <Default Extension="wdp" ContentType="image/vnd.ms-photo"/>
  <Default Extension="tiff" ContentType="image/tiff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diagrams/data1.xml" ContentType="application/vnd.openxmlformats-officedocument.drawingml.diagramData+xml"/>
  <Override PartName="/ppt/presentation.xml" ContentType="application/vnd.openxmlformats-officedocument.presentationml.presentation.main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notesSlides/notesSlide5.xml" ContentType="application/vnd.openxmlformats-officedocument.presentationml.notesSlide+xml"/>
  <Override PartName="/ppt/notesSlides/notesSlide4.xml" ContentType="application/vnd.openxmlformats-officedocument.presentationml.notesSlide+xml"/>
  <Override PartName="/ppt/slideLayouts/slideLayout15.xml" ContentType="application/vnd.openxmlformats-officedocument.presentationml.slideLayout+xml"/>
  <Override PartName="/ppt/notesSlides/notesSlide3.xml" ContentType="application/vnd.openxmlformats-officedocument.presentationml.notesSlide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comments/comment1.xml" ContentType="application/vnd.openxmlformats-officedocument.presentationml.comments+xml"/>
  <Override PartName="/ppt/theme/theme1.xml" ContentType="application/vnd.openxmlformats-officedocument.theme+xml"/>
  <Override PartName="/ppt/commentAuthors.xml" ContentType="application/vnd.openxmlformats-officedocument.presentationml.commentAuthors+xml"/>
  <Override PartName="/ppt/notesMasters/notesMaster1.xml" ContentType="application/vnd.openxmlformats-officedocument.presentationml.notesMaster+xml"/>
  <Override PartName="/ppt/theme/theme2.xml" ContentType="application/vnd.openxmlformats-officedocument.them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docProps/app.xml" ContentType="application/vnd.openxmlformats-officedocument.extended-properties+xml"/>
  <Override PartName="/docProps/core.xml" ContentType="application/vnd.openxmlformats-package.core-properties+xml"/>
  <Override PartName="/customXml/itemProps3.xml" ContentType="application/vnd.openxmlformats-officedocument.customXml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4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21"/>
  </p:notesMasterIdLst>
  <p:sldIdLst>
    <p:sldId id="307" r:id="rId2"/>
    <p:sldId id="699" r:id="rId3"/>
    <p:sldId id="415" r:id="rId4"/>
    <p:sldId id="465" r:id="rId5"/>
    <p:sldId id="466" r:id="rId6"/>
    <p:sldId id="382" r:id="rId7"/>
    <p:sldId id="396" r:id="rId8"/>
    <p:sldId id="387" r:id="rId9"/>
    <p:sldId id="460" r:id="rId10"/>
    <p:sldId id="700" r:id="rId11"/>
    <p:sldId id="697" r:id="rId12"/>
    <p:sldId id="696" r:id="rId13"/>
    <p:sldId id="702" r:id="rId14"/>
    <p:sldId id="705" r:id="rId15"/>
    <p:sldId id="689" r:id="rId16"/>
    <p:sldId id="688" r:id="rId17"/>
    <p:sldId id="390" r:id="rId18"/>
    <p:sldId id="340" r:id="rId19"/>
    <p:sldId id="335" r:id="rId20"/>
  </p:sldIdLst>
  <p:sldSz cx="9144000" cy="5143500" type="screen16x9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2880" userDrawn="1">
          <p15:clr>
            <a:srgbClr val="A4A3A4"/>
          </p15:clr>
        </p15:guide>
        <p15:guide id="3" orient="horz" pos="162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G Chi" initials="GC" lastIdx="1" clrIdx="0"/>
  <p:cmAuthor id="2" name="George D Thomas" initials="GDT" lastIdx="1" clrIdx="1">
    <p:extLst>
      <p:ext uri="{19B8F6BF-5375-455C-9EA6-DF929625EA0E}">
        <p15:presenceInfo xmlns:p15="http://schemas.microsoft.com/office/powerpoint/2012/main" userId="George D Thomas" providerId="Non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425563"/>
    <a:srgbClr val="FF9300"/>
    <a:srgbClr val="FFD579"/>
    <a:srgbClr val="FF7C00"/>
    <a:srgbClr val="E84B37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0E3FDE45-AF77-4B5C-9715-49D594BDF05E}">
  <a:tblStyle styleId="{0E3FDE45-AF77-4B5C-9715-49D594BDF05E}" styleName="Light Style 1 - Accent 2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2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2"/>
              </a:solidFill>
            </a:ln>
          </a:bottom>
        </a:tcBdr>
        <a:fill>
          <a:noFill/>
        </a:fill>
      </a:tcStyle>
    </a:firstRow>
  </a:tblStyle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SorterView">
  <p:normalViewPr>
    <p:restoredLeft sz="5431" autoAdjust="0"/>
    <p:restoredTop sz="88116" autoAdjust="0"/>
  </p:normalViewPr>
  <p:slideViewPr>
    <p:cSldViewPr snapToGrid="0" showGuides="1">
      <p:cViewPr varScale="1">
        <p:scale>
          <a:sx n="214" d="100"/>
          <a:sy n="214" d="100"/>
        </p:scale>
        <p:origin x="1080" y="160"/>
      </p:cViewPr>
      <p:guideLst>
        <p:guide orient="horz" pos="2160"/>
        <p:guide pos="2880"/>
        <p:guide orient="horz" pos="1620"/>
      </p:guideLst>
    </p:cSldViewPr>
  </p:slideViewPr>
  <p:notesTextViewPr>
    <p:cViewPr>
      <p:scale>
        <a:sx n="3" d="2"/>
        <a:sy n="3" d="2"/>
      </p:scale>
      <p:origin x="0" y="0"/>
    </p:cViewPr>
  </p:notesTextViewPr>
  <p:sorterViewPr>
    <p:cViewPr varScale="1">
      <p:scale>
        <a:sx n="100" d="100"/>
        <a:sy n="100" d="100"/>
      </p:scale>
      <p:origin x="0" y="0"/>
    </p:cViewPr>
  </p:sorterViewPr>
  <p:notesViewPr>
    <p:cSldViewPr snapToGrid="0">
      <p:cViewPr varScale="1">
        <p:scale>
          <a:sx n="97" d="100"/>
          <a:sy n="97" d="100"/>
        </p:scale>
        <p:origin x="-4008" y="-86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customXml" Target="../customXml/item3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28" Type="http://schemas.openxmlformats.org/officeDocument/2006/relationships/customXml" Target="../customXml/item2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commentAuthors" Target="commentAuthors.xml"/><Relationship Id="rId27" Type="http://schemas.openxmlformats.org/officeDocument/2006/relationships/customXml" Target="../customXml/item1.xml"/></Relationships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2" dt="2019-04-20T23:12:49.967" idx="1">
    <p:pos x="10" y="10"/>
    <p:text/>
    <p:extLst>
      <p:ext uri="{C676402C-5697-4E1C-873F-D02D1690AC5C}">
        <p15:threadingInfo xmlns:p15="http://schemas.microsoft.com/office/powerpoint/2012/main" timeZoneBias="240"/>
      </p:ext>
    </p:extLst>
  </p:cm>
</p:cmLst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0ADADA98-9602-4F53-8BC9-D22D391D2809}" type="doc">
      <dgm:prSet loTypeId="urn:microsoft.com/office/officeart/2005/8/layout/radial4" loCatId="relationship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D682EACB-920B-40EE-9F47-4228F64B50E6}">
      <dgm:prSet phldrT="[Text]" custT="1"/>
      <dgm:spPr>
        <a:solidFill>
          <a:srgbClr val="0070C0"/>
        </a:solidFill>
        <a:ln>
          <a:solidFill>
            <a:srgbClr val="00688F"/>
          </a:solidFill>
        </a:ln>
      </dgm:spPr>
      <dgm:t>
        <a:bodyPr/>
        <a:lstStyle/>
        <a:p>
          <a:r>
            <a:rPr lang="en-US" sz="900" dirty="0">
              <a:solidFill>
                <a:schemeClr val="bg1"/>
              </a:solidFill>
              <a:latin typeface="Avenir Book" charset="0"/>
              <a:ea typeface="Avenir Book" charset="0"/>
              <a:cs typeface="Avenir Book" charset="0"/>
            </a:rPr>
            <a:t>Residents of a </a:t>
          </a:r>
        </a:p>
        <a:p>
          <a:r>
            <a:rPr lang="en-US" sz="900" b="1" u="sng" dirty="0">
              <a:solidFill>
                <a:schemeClr val="bg1"/>
              </a:solidFill>
              <a:latin typeface="Avenir Book" charset="0"/>
              <a:ea typeface="Avenir Book" charset="0"/>
              <a:cs typeface="Avenir Book" charset="0"/>
            </a:rPr>
            <a:t>Smart City</a:t>
          </a:r>
        </a:p>
      </dgm:t>
    </dgm:pt>
    <dgm:pt modelId="{5E6A895C-84DA-47B8-B502-56503354DBCC}" type="parTrans" cxnId="{049CFF11-AC0A-4D8B-A438-2D8B4D12895D}">
      <dgm:prSet/>
      <dgm:spPr/>
      <dgm:t>
        <a:bodyPr/>
        <a:lstStyle/>
        <a:p>
          <a:endParaRPr lang="en-US" sz="900"/>
        </a:p>
      </dgm:t>
    </dgm:pt>
    <dgm:pt modelId="{D244E35E-3801-4B62-A3A4-88E517444217}" type="sibTrans" cxnId="{049CFF11-AC0A-4D8B-A438-2D8B4D12895D}">
      <dgm:prSet/>
      <dgm:spPr/>
      <dgm:t>
        <a:bodyPr/>
        <a:lstStyle/>
        <a:p>
          <a:endParaRPr lang="en-US" sz="900"/>
        </a:p>
      </dgm:t>
    </dgm:pt>
    <dgm:pt modelId="{2934BA54-D469-4221-B8DE-F74F05F24A2C}" type="pres">
      <dgm:prSet presAssocID="{0ADADA98-9602-4F53-8BC9-D22D391D2809}" presName="cycle" presStyleCnt="0">
        <dgm:presLayoutVars>
          <dgm:chMax val="1"/>
          <dgm:dir/>
          <dgm:animLvl val="ctr"/>
          <dgm:resizeHandles val="exact"/>
        </dgm:presLayoutVars>
      </dgm:prSet>
      <dgm:spPr/>
    </dgm:pt>
    <dgm:pt modelId="{959AF0BF-5B72-4B07-8AC6-6191B10327C4}" type="pres">
      <dgm:prSet presAssocID="{D682EACB-920B-40EE-9F47-4228F64B50E6}" presName="centerShape" presStyleLbl="node0" presStyleIdx="0" presStyleCnt="1" custScaleX="82152" custScaleY="80878" custLinFactNeighborX="-1380" custLinFactNeighborY="-26133"/>
      <dgm:spPr/>
    </dgm:pt>
  </dgm:ptLst>
  <dgm:cxnLst>
    <dgm:cxn modelId="{049CFF11-AC0A-4D8B-A438-2D8B4D12895D}" srcId="{0ADADA98-9602-4F53-8BC9-D22D391D2809}" destId="{D682EACB-920B-40EE-9F47-4228F64B50E6}" srcOrd="0" destOrd="0" parTransId="{5E6A895C-84DA-47B8-B502-56503354DBCC}" sibTransId="{D244E35E-3801-4B62-A3A4-88E517444217}"/>
    <dgm:cxn modelId="{0DB4C0B9-920A-AE40-A209-4AC5FEB06996}" type="presOf" srcId="{D682EACB-920B-40EE-9F47-4228F64B50E6}" destId="{959AF0BF-5B72-4B07-8AC6-6191B10327C4}" srcOrd="0" destOrd="0" presId="urn:microsoft.com/office/officeart/2005/8/layout/radial4"/>
    <dgm:cxn modelId="{5FB9DEEA-7E88-DA43-B8B4-063452D76711}" type="presOf" srcId="{0ADADA98-9602-4F53-8BC9-D22D391D2809}" destId="{2934BA54-D469-4221-B8DE-F74F05F24A2C}" srcOrd="0" destOrd="0" presId="urn:microsoft.com/office/officeart/2005/8/layout/radial4"/>
    <dgm:cxn modelId="{1492DEF5-E40A-1249-A8A7-4406FE8F9212}" type="presParOf" srcId="{2934BA54-D469-4221-B8DE-F74F05F24A2C}" destId="{959AF0BF-5B72-4B07-8AC6-6191B10327C4}" srcOrd="0" destOrd="0" presId="urn:microsoft.com/office/officeart/2005/8/layout/radial4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959AF0BF-5B72-4B07-8AC6-6191B10327C4}">
      <dsp:nvSpPr>
        <dsp:cNvPr id="0" name=""/>
        <dsp:cNvSpPr/>
      </dsp:nvSpPr>
      <dsp:spPr>
        <a:xfrm>
          <a:off x="167483" y="0"/>
          <a:ext cx="1117083" cy="1099760"/>
        </a:xfrm>
        <a:prstGeom prst="ellipse">
          <a:avLst/>
        </a:prstGeom>
        <a:solidFill>
          <a:srgbClr val="0070C0"/>
        </a:solidFill>
        <a:ln w="12700" cap="flat" cmpd="sng" algn="ctr">
          <a:solidFill>
            <a:srgbClr val="00688F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" tIns="5715" rIns="5715" bIns="5715" numCol="1" spcCol="1270" anchor="ctr" anchorCtr="0">
          <a:noAutofit/>
        </a:bodyPr>
        <a:lstStyle/>
        <a:p>
          <a:pPr marL="0" lvl="0" indent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900" kern="1200" dirty="0">
              <a:solidFill>
                <a:schemeClr val="bg1"/>
              </a:solidFill>
              <a:latin typeface="Avenir Book" charset="0"/>
              <a:ea typeface="Avenir Book" charset="0"/>
              <a:cs typeface="Avenir Book" charset="0"/>
            </a:rPr>
            <a:t>Residents of a </a:t>
          </a:r>
        </a:p>
        <a:p>
          <a:pPr marL="0" lvl="0" indent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900" b="1" u="sng" kern="1200" dirty="0">
              <a:solidFill>
                <a:schemeClr val="bg1"/>
              </a:solidFill>
              <a:latin typeface="Avenir Book" charset="0"/>
              <a:ea typeface="Avenir Book" charset="0"/>
              <a:cs typeface="Avenir Book" charset="0"/>
            </a:rPr>
            <a:t>Smart City</a:t>
          </a:r>
        </a:p>
      </dsp:txBody>
      <dsp:txXfrm>
        <a:off x="331076" y="161056"/>
        <a:ext cx="789897" cy="777648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radial4">
  <dgm:title val=""/>
  <dgm:desc val=""/>
  <dgm:catLst>
    <dgm:cat type="relationship" pri="19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5" srcId="1" destId="11" srcOrd="0" destOrd="0"/>
        <dgm:cxn modelId="16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15"/>
        <dgm:pt modelId="16"/>
      </dgm:ptLst>
      <dgm:cxnLst>
        <dgm:cxn modelId="2" srcId="0" destId="1" srcOrd="0" destOrd="0"/>
        <dgm:cxn modelId="16" srcId="1" destId="11" srcOrd="0" destOrd="0"/>
        <dgm:cxn modelId="17" srcId="1" destId="12" srcOrd="1" destOrd="0"/>
        <dgm:cxn modelId="18" srcId="1" destId="13" srcOrd="2" destOrd="0"/>
        <dgm:cxn modelId="19" srcId="1" destId="14" srcOrd="3" destOrd="0"/>
        <dgm:cxn modelId="20" srcId="1" destId="15" srcOrd="4" destOrd="0"/>
        <dgm:cxn modelId="21" srcId="1" destId="16" srcOrd="5" destOrd="0"/>
      </dgm:cxnLst>
      <dgm:bg/>
      <dgm:whole/>
    </dgm:dataModel>
  </dgm:clrData>
  <dgm:layoutNode name="cycle">
    <dgm:varLst>
      <dgm:chMax val="1"/>
      <dgm:dir/>
      <dgm:animLvl val="ctr"/>
      <dgm:resizeHandles val="exact"/>
    </dgm:varLst>
    <dgm:choose name="Name0">
      <dgm:if name="Name1" func="var" arg="dir" op="equ" val="norm">
        <dgm:choose name="Name2">
          <dgm:if name="Name3" axis="ch ch" ptType="node node" st="1 1" cnt="1 0" func="cnt" op="lte" val="1">
            <dgm:alg type="cycle">
              <dgm:param type="stAng" val="0"/>
              <dgm:param type="spanAng" val="360"/>
              <dgm:param type="ctrShpMap" val="fNode"/>
            </dgm:alg>
          </dgm:if>
          <dgm:else name="Name4">
            <dgm:choose name="Name5">
              <dgm:if name="Name6" axis="ch ch" ptType="node node" st="1 1" cnt="1 0" func="cnt" op="lte" val="3">
                <dgm:alg type="cycle">
                  <dgm:param type="stAng" val="-55"/>
                  <dgm:param type="spanAng" val="110"/>
                  <dgm:param type="ctrShpMap" val="fNode"/>
                </dgm:alg>
              </dgm:if>
              <dgm:else name="Name7">
                <dgm:choose name="Name8">
                  <dgm:if name="Name9" axis="ch ch" ptType="node node" st="1 1" cnt="1 0" func="cnt" op="equ" val="4">
                    <dgm:alg type="cycle">
                      <dgm:param type="stAng" val="-75"/>
                      <dgm:param type="spanAng" val="150"/>
                      <dgm:param type="ctrShpMap" val="fNode"/>
                    </dgm:alg>
                  </dgm:if>
                  <dgm:else name="Name10">
                    <dgm:alg type="cycle">
                      <dgm:param type="stAng" val="-90"/>
                      <dgm:param type="spanAng" val="180"/>
                      <dgm:param type="ctrShpMap" val="fNode"/>
                    </dgm:alg>
                  </dgm:else>
                </dgm:choose>
              </dgm:else>
            </dgm:choose>
          </dgm:else>
        </dgm:choose>
      </dgm:if>
      <dgm:else name="Name11">
        <dgm:choose name="Name12">
          <dgm:if name="Name13" axis="ch ch" ptType="node node" st="1 1" cnt="1 0" func="cnt" op="lte" val="1">
            <dgm:alg type="cycle">
              <dgm:param type="stAng" val="0"/>
              <dgm:param type="spanAng" val="-360"/>
              <dgm:param type="ctrShpMap" val="fNode"/>
            </dgm:alg>
          </dgm:if>
          <dgm:else name="Name14">
            <dgm:choose name="Name15">
              <dgm:if name="Name16" axis="ch ch" ptType="node node" st="1 1" cnt="1 0" func="cnt" op="lte" val="3">
                <dgm:alg type="cycle">
                  <dgm:param type="stAng" val="55"/>
                  <dgm:param type="spanAng" val="-110"/>
                  <dgm:param type="ctrShpMap" val="fNode"/>
                </dgm:alg>
              </dgm:if>
              <dgm:else name="Name17">
                <dgm:choose name="Name18">
                  <dgm:if name="Name19" axis="ch ch" ptType="node node" st="1 1" cnt="1 0" func="cnt" op="equ" val="4">
                    <dgm:alg type="cycle">
                      <dgm:param type="stAng" val="75"/>
                      <dgm:param type="spanAng" val="-150"/>
                      <dgm:param type="ctrShpMap" val="fNode"/>
                    </dgm:alg>
                  </dgm:if>
                  <dgm:else name="Name20">
                    <dgm:alg type="cycle">
                      <dgm:param type="stAng" val="90"/>
                      <dgm:param type="spanAng" val="-180"/>
                      <dgm:param type="ctrShpMap" val="fNode"/>
                    </dgm:alg>
                  </dgm:else>
                </dgm:choose>
              </dgm:else>
            </dgm:choose>
          </dgm:else>
        </dgm:choose>
      </dgm:else>
    </dgm:choose>
    <dgm:shape xmlns:r="http://schemas.openxmlformats.org/officeDocument/2006/relationships" r:blip="">
      <dgm:adjLst/>
    </dgm:shape>
    <dgm:presOf/>
    <dgm:constrLst>
      <dgm:constr type="w" for="ch" forName="centerShape" refType="w"/>
      <dgm:constr type="w" for="ch" forName="node" refType="w" refFor="ch" refForName="centerShape" fact="0.95"/>
      <dgm:constr type="h" for="ch" forName="parTrans" refType="w" refFor="ch" refForName="centerShape" fact="0.285"/>
      <dgm:constr type="sp" refType="w" refFor="ch" refForName="centerShape" op="equ" fact="0.23"/>
      <dgm:constr type="sibSp" refType="w" refFor="ch" refForName="node" fact="0.1"/>
      <dgm:constr type="primFontSz" for="ch" forName="node" op="equ"/>
    </dgm:constrLst>
    <dgm:choose name="Name21">
      <dgm:if name="Name22" axis="ch ch" ptType="node node" st="1 1" cnt="1 0" func="cnt" op="lte" val="5">
        <dgm:ruleLst>
          <dgm:rule type="w" for="ch" forName="centerShape" val="NaN" fact="0.27" max="NaN"/>
        </dgm:ruleLst>
      </dgm:if>
      <dgm:else name="Name23">
        <dgm:ruleLst>
          <dgm:rule type="w" for="ch" forName="centerShape" val="NaN" fact="0.27" max="NaN"/>
          <dgm:rule type="w" for="ch" forName="node" val="NaN" fact="0.7" max="NaN"/>
        </dgm:ruleLst>
      </dgm:else>
    </dgm:choose>
    <dgm:forEach name="Name24" axis="ch" ptType="node" cnt="1">
      <dgm:layoutNode name="centerShape" styleLbl="node0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tMarg" refType="primFontSz" fact="0.05"/>
          <dgm:constr type="bMarg" refType="primFontSz" fact="0.05"/>
          <dgm:constr type="lMarg" refType="primFontSz" fact="0.05"/>
          <dgm:constr type="rMarg" refType="primFontSz" fact="0.05"/>
          <dgm:constr type="primFontSz" val="65"/>
          <dgm:constr type="h" refType="w"/>
        </dgm:constrLst>
        <dgm:ruleLst>
          <dgm:rule type="primFontSz" val="5" fact="NaN" max="NaN"/>
        </dgm:ruleLst>
      </dgm:layoutNode>
      <dgm:forEach name="Name25" axis="ch">
        <dgm:forEach name="Name26" axis="self" ptType="parTrans">
          <dgm:layoutNode name="parTrans" styleLbl="bgSibTrans2D1">
            <dgm:alg type="conn">
              <dgm:param type="begPts" val="auto"/>
              <dgm:param type="endPts" val="ctr"/>
              <dgm:param type="endSty" val="noArr"/>
              <dgm:param type="begSty" val="arr"/>
            </dgm:alg>
            <dgm:shape xmlns:r="http://schemas.openxmlformats.org/officeDocument/2006/relationships" type="conn" r:blip="">
              <dgm:adjLst/>
            </dgm:shape>
            <dgm:presOf axis="self"/>
            <dgm:constrLst>
              <dgm:constr type="begPad" refType="connDist" fact="0.055"/>
              <dgm:constr type="endPad"/>
            </dgm:constrLst>
            <dgm:ruleLst/>
          </dgm:layoutNode>
        </dgm:forEach>
        <dgm:forEach name="Name27" axis="self" ptType="node">
          <dgm:layoutNode name="node" styleLbl="node1">
            <dgm:varLst>
              <dgm:bulletEnabled val="1"/>
            </dgm:varLst>
            <dgm:alg type="tx"/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OrSelf" ptType="node"/>
            <dgm:constrLst>
              <dgm:constr type="primFontSz" val="65"/>
              <dgm:constr type="h" refType="w" fact="0.8"/>
              <dgm:constr type="tMarg" refType="primFontSz" fact="0.15"/>
              <dgm:constr type="bMarg" refType="primFontSz" fact="0.15"/>
              <dgm:constr type="lMarg" refType="primFontSz" fact="0.15"/>
              <dgm:constr type="rMarg" refType="primFontSz" fact="0.15"/>
            </dgm:constrLst>
            <dgm:ruleLst>
              <dgm:rule type="primFontSz" val="5" fact="NaN" max="NaN"/>
            </dgm:ruleLst>
          </dgm:layoutNode>
        </dgm:forEach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CB49E18-F97F-4DA6-8052-F3C2C607074E}" type="datetimeFigureOut">
              <a:rPr lang="en-US" smtClean="0"/>
              <a:pPr/>
              <a:t>7/8/19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D33FD5E-1A94-494A-ACED-31BD7AB8C4A1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2962344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D33FD5E-1A94-494A-ACED-31BD7AB8C4A1}" type="slidenum">
              <a:rPr lang="en-US" smtClean="0"/>
              <a:pPr/>
              <a:t>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1088664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D33FD5E-1A94-494A-ACED-31BD7AB8C4A1}" type="slidenum">
              <a:rPr lang="en-US" smtClean="0"/>
              <a:pPr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4669607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8D33FD5E-1A94-494A-ACED-31BD7AB8C4A1}" type="slidenum">
              <a:rPr lang="en-US" smtClean="0"/>
              <a:pPr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9531249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587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388938" y="685800"/>
            <a:ext cx="6062662" cy="3411538"/>
          </a:xfrm>
          <a:ln/>
        </p:spPr>
      </p:sp>
      <p:sp>
        <p:nvSpPr>
          <p:cNvPr id="335874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4341813"/>
            <a:ext cx="5468938" cy="4100512"/>
          </a:xfrm>
          <a:noFill/>
        </p:spPr>
        <p:txBody>
          <a:bodyPr/>
          <a:lstStyle/>
          <a:p>
            <a:pPr>
              <a:lnSpc>
                <a:spcPct val="80000"/>
              </a:lnSpc>
            </a:pPr>
            <a:endParaRPr lang="en-US" sz="900" b="1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6586696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8D33FD5E-1A94-494A-ACED-31BD7AB8C4A1}" type="slidenum">
              <a:rPr lang="en-US" smtClean="0"/>
              <a:pPr/>
              <a:t>18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1449400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tiff"/><Relationship Id="rId2" Type="http://schemas.openxmlformats.org/officeDocument/2006/relationships/image" Target="../media/image1.tiff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tiff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wmf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6.wmf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- THREE SECTORS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/>
          <p:cNvSpPr>
            <a:spLocks noGrp="1"/>
          </p:cNvSpPr>
          <p:nvPr>
            <p:ph type="title"/>
          </p:nvPr>
        </p:nvSpPr>
        <p:spPr>
          <a:xfrm>
            <a:off x="628650" y="546976"/>
            <a:ext cx="7887274" cy="99417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>
          <a:xfrm>
            <a:off x="628649" y="4767264"/>
            <a:ext cx="2863945" cy="273844"/>
          </a:xfrm>
        </p:spPr>
        <p:txBody>
          <a:bodyPr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dirty="0"/>
              <a:t>Copyright © Hatch 2017. All Rights Reserved.</a:t>
            </a:r>
          </a:p>
        </p:txBody>
      </p:sp>
      <p:sp>
        <p:nvSpPr>
          <p:cNvPr id="13" name="Footer Placeholder 1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4" name="Slide Number Placeholder 1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9" name="Text Placeholder 2"/>
          <p:cNvSpPr>
            <a:spLocks noGrp="1"/>
          </p:cNvSpPr>
          <p:nvPr>
            <p:ph type="body" idx="1"/>
          </p:nvPr>
        </p:nvSpPr>
        <p:spPr>
          <a:xfrm>
            <a:off x="625980" y="3992779"/>
            <a:ext cx="7886700" cy="476093"/>
          </a:xfr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tx2"/>
                </a:solidFill>
                <a:latin typeface="Source Sans Pro" panose="020B0503030403020204" pitchFamily="34" charset="0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024ED6E3-DAEA-1445-BE4D-1AA8D972618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248652" y="1837066"/>
            <a:ext cx="2798948" cy="2031237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53D04A3E-51E1-8E44-87E4-78D5EDAF5813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3047600" y="1830112"/>
            <a:ext cx="3044206" cy="203819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FE598829-5E5D-3C42-B425-D549F2178CD4}"/>
              </a:ext>
            </a:extLst>
          </p:cNvPr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6091805" y="1827007"/>
            <a:ext cx="2836333" cy="20381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7454404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- BLANK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icture Placeholder 8"/>
          <p:cNvSpPr>
            <a:spLocks noGrp="1"/>
          </p:cNvSpPr>
          <p:nvPr>
            <p:ph type="pic" sz="quarter" idx="13"/>
          </p:nvPr>
        </p:nvSpPr>
        <p:spPr>
          <a:xfrm>
            <a:off x="722" y="1830111"/>
            <a:ext cx="3046854" cy="2028638"/>
          </a:xfrm>
        </p:spPr>
        <p:txBody>
          <a:bodyPr/>
          <a:lstStyle/>
          <a:p>
            <a:r>
              <a:rPr lang="en-US" dirty="0"/>
              <a:t>Click icon to add picture</a:t>
            </a:r>
          </a:p>
        </p:txBody>
      </p:sp>
      <p:sp>
        <p:nvSpPr>
          <p:cNvPr id="20" name="Picture Placeholder 8"/>
          <p:cNvSpPr>
            <a:spLocks noGrp="1"/>
          </p:cNvSpPr>
          <p:nvPr>
            <p:ph type="pic" sz="quarter" idx="14"/>
          </p:nvPr>
        </p:nvSpPr>
        <p:spPr>
          <a:xfrm>
            <a:off x="3044154" y="1830111"/>
            <a:ext cx="3052991" cy="2028638"/>
          </a:xfrm>
        </p:spPr>
        <p:txBody>
          <a:bodyPr/>
          <a:lstStyle/>
          <a:p>
            <a:r>
              <a:rPr lang="en-US" dirty="0"/>
              <a:t>Click icon to add picture</a:t>
            </a:r>
          </a:p>
        </p:txBody>
      </p:sp>
      <p:sp>
        <p:nvSpPr>
          <p:cNvPr id="21" name="Picture Placeholder 8"/>
          <p:cNvSpPr>
            <a:spLocks noGrp="1"/>
          </p:cNvSpPr>
          <p:nvPr>
            <p:ph type="pic" sz="quarter" idx="15"/>
          </p:nvPr>
        </p:nvSpPr>
        <p:spPr>
          <a:xfrm>
            <a:off x="6097146" y="1830111"/>
            <a:ext cx="3046854" cy="2028638"/>
          </a:xfrm>
        </p:spPr>
        <p:txBody>
          <a:bodyPr/>
          <a:lstStyle/>
          <a:p>
            <a:r>
              <a:rPr lang="en-US" dirty="0"/>
              <a:t>Click icon to add picture</a:t>
            </a:r>
          </a:p>
        </p:txBody>
      </p:sp>
      <p:sp>
        <p:nvSpPr>
          <p:cNvPr id="8" name="Title Placeholder 1"/>
          <p:cNvSpPr>
            <a:spLocks noGrp="1"/>
          </p:cNvSpPr>
          <p:nvPr>
            <p:ph type="title"/>
          </p:nvPr>
        </p:nvSpPr>
        <p:spPr>
          <a:xfrm>
            <a:off x="628650" y="546976"/>
            <a:ext cx="7887274" cy="99417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>
          <a:xfrm>
            <a:off x="628649" y="4767264"/>
            <a:ext cx="2863945" cy="273844"/>
          </a:xfrm>
        </p:spPr>
        <p:txBody>
          <a:bodyPr/>
          <a:lstStyle>
            <a:lvl1pPr>
              <a:defRPr lang="en-CA" sz="800" smtClean="0">
                <a:effectLst/>
              </a:defRPr>
            </a:lvl1pPr>
          </a:lstStyle>
          <a:p>
            <a:endParaRPr lang="en-US" dirty="0"/>
          </a:p>
        </p:txBody>
      </p:sp>
      <p:sp>
        <p:nvSpPr>
          <p:cNvPr id="13" name="Footer Placeholder 1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4" name="Slide Number Placeholder 1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72151" y="393177"/>
            <a:ext cx="274320" cy="274320"/>
          </a:xfrm>
          <a:prstGeom prst="rect">
            <a:avLst/>
          </a:prstGeom>
        </p:spPr>
      </p:pic>
      <p:sp>
        <p:nvSpPr>
          <p:cNvPr id="5" name="TextBox 4"/>
          <p:cNvSpPr txBox="1"/>
          <p:nvPr userDrawn="1"/>
        </p:nvSpPr>
        <p:spPr>
          <a:xfrm>
            <a:off x="7212842" y="2661313"/>
            <a:ext cx="13716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800" dirty="0">
                <a:solidFill>
                  <a:schemeClr val="bg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+</a:t>
            </a: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157930" y="2001463"/>
            <a:ext cx="714840" cy="71484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 userDrawn="1"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167890" y="3384588"/>
            <a:ext cx="340970" cy="340970"/>
          </a:xfrm>
          <a:prstGeom prst="rect">
            <a:avLst/>
          </a:prstGeom>
        </p:spPr>
      </p:pic>
      <p:sp>
        <p:nvSpPr>
          <p:cNvPr id="19" name="Text Placeholder 2"/>
          <p:cNvSpPr>
            <a:spLocks noGrp="1"/>
          </p:cNvSpPr>
          <p:nvPr>
            <p:ph type="body" idx="1"/>
          </p:nvPr>
        </p:nvSpPr>
        <p:spPr>
          <a:xfrm>
            <a:off x="625980" y="3992779"/>
            <a:ext cx="7886700" cy="476093"/>
          </a:xfr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tx2"/>
                </a:solidFill>
                <a:latin typeface="Source Sans Pro" panose="020B0503030403020204" pitchFamily="34" charset="0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7" name="TextBox 16"/>
          <p:cNvSpPr txBox="1"/>
          <p:nvPr userDrawn="1"/>
        </p:nvSpPr>
        <p:spPr>
          <a:xfrm>
            <a:off x="241353" y="1514481"/>
            <a:ext cx="890963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600" dirty="0">
                <a:solidFill>
                  <a:schemeClr val="bg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+</a:t>
            </a:r>
          </a:p>
        </p:txBody>
      </p:sp>
    </p:spTree>
    <p:extLst>
      <p:ext uri="{BB962C8B-B14F-4D97-AF65-F5344CB8AC3E}">
        <p14:creationId xmlns:p14="http://schemas.microsoft.com/office/powerpoint/2010/main" val="2053811026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Footer Placeholder 9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1" name="Slide Number Placeholder 1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8" name="Title Placeholder 1"/>
          <p:cNvSpPr>
            <a:spLocks noGrp="1"/>
          </p:cNvSpPr>
          <p:nvPr>
            <p:ph type="title"/>
          </p:nvPr>
        </p:nvSpPr>
        <p:spPr>
          <a:xfrm>
            <a:off x="628649" y="182584"/>
            <a:ext cx="7903167" cy="99417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>
              <a:defRPr sz="32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2" name="Text Placeholder 2"/>
          <p:cNvSpPr>
            <a:spLocks noGrp="1"/>
          </p:cNvSpPr>
          <p:nvPr>
            <p:ph idx="1"/>
          </p:nvPr>
        </p:nvSpPr>
        <p:spPr>
          <a:xfrm>
            <a:off x="628650" y="1271916"/>
            <a:ext cx="7886700" cy="338258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>
              <a:defRPr>
                <a:latin typeface="Source Sans Pro" panose="020B0503030403020204" pitchFamily="34" charset="0"/>
              </a:defRPr>
            </a:lvl1pPr>
            <a:lvl2pPr>
              <a:defRPr>
                <a:latin typeface="Source Sans Pro" panose="020B0503030403020204" pitchFamily="34" charset="0"/>
              </a:defRPr>
            </a:lvl2pPr>
            <a:lvl3pPr>
              <a:defRPr>
                <a:latin typeface="Source Sans Pro" panose="020B0503030403020204" pitchFamily="34" charset="0"/>
              </a:defRPr>
            </a:lvl3pPr>
            <a:lvl4pPr>
              <a:defRPr>
                <a:latin typeface="Source Sans Pro" panose="020B0503030403020204" pitchFamily="34" charset="0"/>
              </a:defRPr>
            </a:lvl4pPr>
            <a:lvl5pPr>
              <a:defRPr>
                <a:latin typeface="Source Sans Pro" panose="020B050303040302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7" name="Date Placeholder 11"/>
          <p:cNvSpPr>
            <a:spLocks noGrp="1"/>
          </p:cNvSpPr>
          <p:nvPr>
            <p:ph type="dt" sz="half" idx="10"/>
          </p:nvPr>
        </p:nvSpPr>
        <p:spPr>
          <a:xfrm>
            <a:off x="628649" y="4767264"/>
            <a:ext cx="2863945" cy="273844"/>
          </a:xfrm>
        </p:spPr>
        <p:txBody>
          <a:bodyPr/>
          <a:lstStyle>
            <a:lvl1pPr>
              <a:defRPr lang="en-CA" sz="800" smtClean="0">
                <a:effectLst/>
              </a:defRPr>
            </a:lvl1pPr>
          </a:lstStyle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29197175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735" userDrawn="1">
          <p15:clr>
            <a:srgbClr val="FBAE40"/>
          </p15:clr>
        </p15:guide>
        <p15:guide id="2" pos="2880" userDrawn="1">
          <p15:clr>
            <a:srgbClr val="FBAE40"/>
          </p15:clr>
        </p15:guide>
      </p15:sldGuideLst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028700"/>
            <a:ext cx="7886700" cy="1675924"/>
          </a:xfrm>
        </p:spPr>
        <p:txBody>
          <a:bodyPr anchor="t" anchorCtr="0"/>
          <a:lstStyle>
            <a:lvl1pPr>
              <a:defRPr sz="60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2777731"/>
            <a:ext cx="7886700" cy="1125140"/>
          </a:xfrm>
        </p:spPr>
        <p:txBody>
          <a:bodyPr/>
          <a:lstStyle>
            <a:lvl1pPr marL="0" indent="0">
              <a:buNone/>
              <a:defRPr sz="2400">
                <a:solidFill>
                  <a:schemeClr val="tx2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7" name="Date Placeholder 11"/>
          <p:cNvSpPr>
            <a:spLocks noGrp="1"/>
          </p:cNvSpPr>
          <p:nvPr>
            <p:ph type="dt" sz="half" idx="10"/>
          </p:nvPr>
        </p:nvSpPr>
        <p:spPr>
          <a:xfrm>
            <a:off x="628649" y="4767264"/>
            <a:ext cx="2863945" cy="273844"/>
          </a:xfrm>
        </p:spPr>
        <p:txBody>
          <a:bodyPr/>
          <a:lstStyle>
            <a:lvl1pPr>
              <a:defRPr lang="en-CA" sz="800" smtClean="0">
                <a:effectLst/>
              </a:defRPr>
            </a:lvl1pPr>
          </a:lstStyle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4362405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190462"/>
            <a:ext cx="7855332" cy="994172"/>
          </a:xfrm>
        </p:spPr>
        <p:txBody>
          <a:bodyPr anchor="ctr" anchorCtr="0">
            <a:normAutofit/>
          </a:bodyPr>
          <a:lstStyle>
            <a:lvl1pPr>
              <a:defRPr sz="32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286107"/>
            <a:ext cx="3886200" cy="3346617"/>
          </a:xfrm>
        </p:spPr>
        <p:txBody>
          <a:bodyPr/>
          <a:lstStyle>
            <a:lvl1pPr>
              <a:defRPr sz="2800">
                <a:latin typeface="Source Sans Pro" panose="020B0503030403020204" pitchFamily="34" charset="0"/>
              </a:defRPr>
            </a:lvl1pPr>
            <a:lvl2pPr>
              <a:defRPr>
                <a:latin typeface="Source Sans Pro" panose="020B0503030403020204" pitchFamily="34" charset="0"/>
              </a:defRPr>
            </a:lvl2pPr>
            <a:lvl3pPr>
              <a:defRPr>
                <a:latin typeface="Source Sans Pro" panose="020B0503030403020204" pitchFamily="34" charset="0"/>
              </a:defRPr>
            </a:lvl3pPr>
            <a:lvl4pPr>
              <a:defRPr>
                <a:latin typeface="Source Sans Pro" panose="020B0503030403020204" pitchFamily="34" charset="0"/>
              </a:defRPr>
            </a:lvl4pPr>
            <a:lvl5pPr>
              <a:defRPr>
                <a:latin typeface="Source Sans Pro" panose="020B050303040302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286108"/>
            <a:ext cx="3886200" cy="3346616"/>
          </a:xfrm>
        </p:spPr>
        <p:txBody>
          <a:bodyPr/>
          <a:lstStyle>
            <a:lvl1pPr>
              <a:defRPr>
                <a:latin typeface="Source Sans Pro" panose="020B0503030403020204" pitchFamily="34" charset="0"/>
              </a:defRPr>
            </a:lvl1pPr>
            <a:lvl2pPr>
              <a:defRPr>
                <a:latin typeface="Source Sans Pro" panose="020B0503030403020204" pitchFamily="34" charset="0"/>
              </a:defRPr>
            </a:lvl2pPr>
            <a:lvl3pPr>
              <a:defRPr>
                <a:latin typeface="Source Sans Pro" panose="020B0503030403020204" pitchFamily="34" charset="0"/>
              </a:defRPr>
            </a:lvl3pPr>
            <a:lvl4pPr>
              <a:defRPr>
                <a:latin typeface="Source Sans Pro" panose="020B0503030403020204" pitchFamily="34" charset="0"/>
              </a:defRPr>
            </a:lvl4pPr>
            <a:lvl5pPr>
              <a:defRPr>
                <a:latin typeface="Source Sans Pro" panose="020B050303040302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8" name="Date Placeholder 11"/>
          <p:cNvSpPr>
            <a:spLocks noGrp="1"/>
          </p:cNvSpPr>
          <p:nvPr>
            <p:ph type="dt" sz="half" idx="10"/>
          </p:nvPr>
        </p:nvSpPr>
        <p:spPr>
          <a:xfrm>
            <a:off x="628649" y="4767264"/>
            <a:ext cx="2863945" cy="273844"/>
          </a:xfrm>
        </p:spPr>
        <p:txBody>
          <a:bodyPr/>
          <a:lstStyle>
            <a:lvl1pPr>
              <a:defRPr lang="en-CA" sz="800" smtClean="0">
                <a:effectLst/>
              </a:defRPr>
            </a:lvl1pPr>
          </a:lstStyle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59265969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735" userDrawn="1">
          <p15:clr>
            <a:srgbClr val="FBAE40"/>
          </p15:clr>
        </p15:guide>
        <p15:guide id="2" pos="385" userDrawn="1">
          <p15:clr>
            <a:srgbClr val="FBAE40"/>
          </p15:clr>
        </p15:guide>
      </p15:sldGuideLst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208156"/>
            <a:ext cx="7886700" cy="953499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accent1"/>
                </a:solidFill>
                <a:latin typeface="+mj-lt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261328"/>
            <a:ext cx="3868340" cy="471935"/>
          </a:xfrm>
        </p:spPr>
        <p:txBody>
          <a:bodyPr anchor="b"/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1832936"/>
            <a:ext cx="3868340" cy="2809313"/>
          </a:xfrm>
        </p:spPr>
        <p:txBody>
          <a:bodyPr>
            <a:normAutofit/>
          </a:bodyPr>
          <a:lstStyle>
            <a:lvl1pPr>
              <a:defRPr sz="2000">
                <a:latin typeface="Source Sans Pro" panose="020B0503030403020204" pitchFamily="34" charset="0"/>
              </a:defRPr>
            </a:lvl1pPr>
            <a:lvl2pPr>
              <a:defRPr sz="1800">
                <a:latin typeface="Source Sans Pro" panose="020B0503030403020204" pitchFamily="34" charset="0"/>
              </a:defRPr>
            </a:lvl2pPr>
            <a:lvl3pPr>
              <a:defRPr sz="1600">
                <a:latin typeface="Source Sans Pro" panose="020B0503030403020204" pitchFamily="34" charset="0"/>
              </a:defRPr>
            </a:lvl3pPr>
            <a:lvl4pPr>
              <a:defRPr sz="1400">
                <a:latin typeface="Source Sans Pro" panose="020B0503030403020204" pitchFamily="34" charset="0"/>
              </a:defRPr>
            </a:lvl4pPr>
            <a:lvl5pPr>
              <a:defRPr sz="1400">
                <a:latin typeface="Source Sans Pro" panose="020B050303040302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3" y="1261328"/>
            <a:ext cx="3887391" cy="458747"/>
          </a:xfrm>
        </p:spPr>
        <p:txBody>
          <a:bodyPr anchor="b"/>
          <a:lstStyle>
            <a:lvl1pPr marL="0" indent="0">
              <a:buNone/>
              <a:defRPr sz="2400" b="0"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3" y="1832936"/>
            <a:ext cx="3887391" cy="2809313"/>
          </a:xfrm>
        </p:spPr>
        <p:txBody>
          <a:bodyPr>
            <a:normAutofit/>
          </a:bodyPr>
          <a:lstStyle>
            <a:lvl1pPr>
              <a:defRPr sz="2000">
                <a:latin typeface="Source Sans Pro" panose="020B0503030403020204" pitchFamily="34" charset="0"/>
              </a:defRPr>
            </a:lvl1pPr>
            <a:lvl2pPr>
              <a:defRPr sz="1800">
                <a:latin typeface="Source Sans Pro" panose="020B0503030403020204" pitchFamily="34" charset="0"/>
              </a:defRPr>
            </a:lvl2pPr>
            <a:lvl3pPr>
              <a:defRPr sz="1600">
                <a:latin typeface="Source Sans Pro" panose="020B0503030403020204" pitchFamily="34" charset="0"/>
              </a:defRPr>
            </a:lvl3pPr>
            <a:lvl4pPr>
              <a:defRPr sz="1400">
                <a:latin typeface="Source Sans Pro" panose="020B0503030403020204" pitchFamily="34" charset="0"/>
              </a:defRPr>
            </a:lvl4pPr>
            <a:lvl5pPr>
              <a:defRPr sz="1400">
                <a:latin typeface="Source Sans Pro" panose="020B050303040302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3" name="Date Placeholder 11"/>
          <p:cNvSpPr>
            <a:spLocks noGrp="1"/>
          </p:cNvSpPr>
          <p:nvPr>
            <p:ph type="dt" sz="half" idx="10"/>
          </p:nvPr>
        </p:nvSpPr>
        <p:spPr>
          <a:xfrm>
            <a:off x="628649" y="4767264"/>
            <a:ext cx="2863945" cy="273844"/>
          </a:xfrm>
        </p:spPr>
        <p:txBody>
          <a:bodyPr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dirty="0"/>
              <a:t>Copyright © Hatch 2017. All Rights Reserved.</a:t>
            </a:r>
          </a:p>
        </p:txBody>
      </p:sp>
    </p:spTree>
    <p:extLst>
      <p:ext uri="{BB962C8B-B14F-4D97-AF65-F5344CB8AC3E}">
        <p14:creationId xmlns:p14="http://schemas.microsoft.com/office/powerpoint/2010/main" val="3524254040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735" userDrawn="1">
          <p15:clr>
            <a:srgbClr val="FBAE40"/>
          </p15:clr>
        </p15:guide>
        <p15:guide id="2" pos="2880" userDrawn="1">
          <p15:clr>
            <a:srgbClr val="FBAE40"/>
          </p15:clr>
        </p15:guide>
      </p15:sldGuideLst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Content and Picture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182584"/>
            <a:ext cx="4399359" cy="994171"/>
          </a:xfrm>
        </p:spPr>
        <p:txBody>
          <a:bodyPr anchor="t" anchorCtr="0"/>
          <a:lstStyle>
            <a:lvl1pPr>
              <a:defRPr sz="32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29939" y="0"/>
            <a:ext cx="4014060" cy="5143499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4" name="Text Placeholder 2"/>
          <p:cNvSpPr>
            <a:spLocks noGrp="1"/>
          </p:cNvSpPr>
          <p:nvPr>
            <p:ph idx="13"/>
          </p:nvPr>
        </p:nvSpPr>
        <p:spPr>
          <a:xfrm>
            <a:off x="629841" y="1271916"/>
            <a:ext cx="4419971" cy="338258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>
              <a:defRPr>
                <a:latin typeface="Source Sans Pro" panose="020B0503030403020204" pitchFamily="34" charset="0"/>
              </a:defRPr>
            </a:lvl1pPr>
            <a:lvl2pPr>
              <a:defRPr>
                <a:latin typeface="Source Sans Pro" panose="020B0503030403020204" pitchFamily="34" charset="0"/>
              </a:defRPr>
            </a:lvl2pPr>
            <a:lvl3pPr>
              <a:defRPr>
                <a:latin typeface="Source Sans Pro" panose="020B0503030403020204" pitchFamily="34" charset="0"/>
              </a:defRPr>
            </a:lvl3pPr>
            <a:lvl4pPr>
              <a:defRPr>
                <a:latin typeface="Source Sans Pro" panose="020B0503030403020204" pitchFamily="34" charset="0"/>
              </a:defRPr>
            </a:lvl4pPr>
            <a:lvl5pPr>
              <a:defRPr>
                <a:latin typeface="Source Sans Pro" panose="020B050303040302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75259334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and Picture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49481" y="1143523"/>
            <a:ext cx="3475112" cy="994171"/>
          </a:xfrm>
        </p:spPr>
        <p:txBody>
          <a:bodyPr anchor="t" anchorCtr="0"/>
          <a:lstStyle>
            <a:lvl1pPr>
              <a:defRPr sz="3200" baseline="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" y="0"/>
            <a:ext cx="5024760" cy="5143499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Copyright © Hatch 2016. All Rights Reserved.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4" name="Text Placeholder 2"/>
          <p:cNvSpPr>
            <a:spLocks noGrp="1"/>
          </p:cNvSpPr>
          <p:nvPr>
            <p:ph idx="13" hasCustomPrompt="1"/>
          </p:nvPr>
        </p:nvSpPr>
        <p:spPr>
          <a:xfrm>
            <a:off x="5449481" y="2266545"/>
            <a:ext cx="3491393" cy="188716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>
              <a:buNone/>
              <a:defRPr sz="2100">
                <a:latin typeface="+mn-lt"/>
              </a:defRPr>
            </a:lvl1pPr>
            <a:lvl2pPr>
              <a:defRPr sz="2000">
                <a:latin typeface="Source Sans Pro" panose="020B0503030403020204" pitchFamily="34" charset="0"/>
              </a:defRPr>
            </a:lvl2pPr>
            <a:lvl3pPr>
              <a:defRPr sz="2000">
                <a:latin typeface="Source Sans Pro" panose="020B0503030403020204" pitchFamily="34" charset="0"/>
              </a:defRPr>
            </a:lvl3pPr>
            <a:lvl4pPr>
              <a:defRPr sz="2000">
                <a:latin typeface="Source Sans Pro" panose="020B0503030403020204" pitchFamily="34" charset="0"/>
              </a:defRPr>
            </a:lvl4pPr>
            <a:lvl5pPr>
              <a:defRPr sz="2000">
                <a:latin typeface="Source Sans Pro" panose="020B0503030403020204" pitchFamily="34" charset="0"/>
              </a:defRPr>
            </a:lvl5pPr>
          </a:lstStyle>
          <a:p>
            <a:pPr lvl="0"/>
            <a:r>
              <a:rPr lang="en-US" dirty="0"/>
              <a:t>Click to edit Master text styles insert Quote</a:t>
            </a:r>
          </a:p>
        </p:txBody>
      </p:sp>
      <p:pic>
        <p:nvPicPr>
          <p:cNvPr id="8" name="Picture 7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175162" y="869203"/>
            <a:ext cx="274320" cy="274320"/>
          </a:xfrm>
          <a:prstGeom prst="rect">
            <a:avLst/>
          </a:prstGeom>
        </p:spPr>
      </p:pic>
      <p:sp>
        <p:nvSpPr>
          <p:cNvPr id="12" name="Text Placeholder 2"/>
          <p:cNvSpPr>
            <a:spLocks noGrp="1"/>
          </p:cNvSpPr>
          <p:nvPr>
            <p:ph idx="14" hasCustomPrompt="1"/>
          </p:nvPr>
        </p:nvSpPr>
        <p:spPr>
          <a:xfrm>
            <a:off x="5449482" y="4101830"/>
            <a:ext cx="3491393" cy="49935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>
              <a:buNone/>
              <a:defRPr sz="800" baseline="0">
                <a:latin typeface="+mn-lt"/>
              </a:defRPr>
            </a:lvl1pPr>
            <a:lvl2pPr>
              <a:defRPr sz="2000">
                <a:latin typeface="Source Sans Pro" panose="020B0503030403020204" pitchFamily="34" charset="0"/>
              </a:defRPr>
            </a:lvl2pPr>
            <a:lvl3pPr>
              <a:defRPr sz="2000">
                <a:latin typeface="Source Sans Pro" panose="020B0503030403020204" pitchFamily="34" charset="0"/>
              </a:defRPr>
            </a:lvl3pPr>
            <a:lvl4pPr>
              <a:defRPr sz="2000">
                <a:latin typeface="Source Sans Pro" panose="020B0503030403020204" pitchFamily="34" charset="0"/>
              </a:defRPr>
            </a:lvl4pPr>
            <a:lvl5pPr>
              <a:defRPr sz="2000">
                <a:latin typeface="Source Sans Pro" panose="020B0503030403020204" pitchFamily="34" charset="0"/>
              </a:defRPr>
            </a:lvl5pPr>
          </a:lstStyle>
          <a:p>
            <a:pPr lvl="0"/>
            <a:r>
              <a:rPr lang="en-US" dirty="0"/>
              <a:t>Click To edit  insert attribution</a:t>
            </a:r>
          </a:p>
        </p:txBody>
      </p:sp>
    </p:spTree>
    <p:extLst>
      <p:ext uri="{BB962C8B-B14F-4D97-AF65-F5344CB8AC3E}">
        <p14:creationId xmlns:p14="http://schemas.microsoft.com/office/powerpoint/2010/main" val="309134167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7" name="Title Placeholder 1"/>
          <p:cNvSpPr>
            <a:spLocks noGrp="1"/>
          </p:cNvSpPr>
          <p:nvPr>
            <p:ph type="title"/>
          </p:nvPr>
        </p:nvSpPr>
        <p:spPr>
          <a:xfrm>
            <a:off x="628649" y="182584"/>
            <a:ext cx="7903167" cy="99417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>
              <a:defRPr sz="3200">
                <a:solidFill>
                  <a:schemeClr val="accent1"/>
                </a:solidFill>
                <a:latin typeface="+mj-lt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386587440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9148990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and content and Picture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182584"/>
            <a:ext cx="4399359" cy="994171"/>
          </a:xfrm>
        </p:spPr>
        <p:txBody>
          <a:bodyPr anchor="t" anchorCtr="0"/>
          <a:lstStyle>
            <a:lvl1pPr>
              <a:defRPr sz="3200"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29939" y="0"/>
            <a:ext cx="4014060" cy="5143499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4" name="Text Placeholder 2"/>
          <p:cNvSpPr>
            <a:spLocks noGrp="1"/>
          </p:cNvSpPr>
          <p:nvPr>
            <p:ph idx="13"/>
          </p:nvPr>
        </p:nvSpPr>
        <p:spPr>
          <a:xfrm>
            <a:off x="629841" y="1271916"/>
            <a:ext cx="4419971" cy="338258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>
              <a:defRPr>
                <a:latin typeface="Source Sans Pro" panose="020B0503030403020204" pitchFamily="34" charset="0"/>
              </a:defRPr>
            </a:lvl1pPr>
            <a:lvl2pPr>
              <a:defRPr>
                <a:latin typeface="Source Sans Pro" panose="020B0503030403020204" pitchFamily="34" charset="0"/>
              </a:defRPr>
            </a:lvl2pPr>
            <a:lvl3pPr>
              <a:defRPr>
                <a:latin typeface="Source Sans Pro" panose="020B0503030403020204" pitchFamily="34" charset="0"/>
              </a:defRPr>
            </a:lvl3pPr>
            <a:lvl4pPr>
              <a:defRPr>
                <a:latin typeface="Source Sans Pro" panose="020B0503030403020204" pitchFamily="34" charset="0"/>
              </a:defRPr>
            </a:lvl4pPr>
            <a:lvl5pPr>
              <a:defRPr>
                <a:latin typeface="Source Sans Pro" panose="020B050303040302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55799119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Section - BLU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 userDrawn="1"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7" name="Title 6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defRPr>
            </a:lvl1pPr>
          </a:lstStyle>
          <a:p>
            <a:r>
              <a:rPr lang="en-US" dirty="0"/>
              <a:t>Title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70042" y="868702"/>
            <a:ext cx="274862" cy="274862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Section - GRE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 userDrawn="1"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Title 6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r>
              <a:rPr lang="en-US" dirty="0"/>
              <a:t>Title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pic>
        <p:nvPicPr>
          <p:cNvPr id="8" name="Picture 7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72151" y="869203"/>
            <a:ext cx="274320" cy="274320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Section - WHI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r>
              <a:rPr lang="en-US" dirty="0"/>
              <a:t>Title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72151" y="869203"/>
            <a:ext cx="274320" cy="2743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5098498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ompany inf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 userDrawn="1"/>
        </p:nvSpPr>
        <p:spPr>
          <a:xfrm>
            <a:off x="0" y="0"/>
            <a:ext cx="9144000" cy="5143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Title 6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Title</a:t>
            </a:r>
          </a:p>
        </p:txBody>
      </p:sp>
      <p:sp>
        <p:nvSpPr>
          <p:cNvPr id="9" name="Date Placeholder 8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1" name="Footer Placeholder 10"/>
          <p:cNvSpPr>
            <a:spLocks noGrp="1"/>
          </p:cNvSpPr>
          <p:nvPr>
            <p:ph type="ftr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2" name="TextBox 1"/>
          <p:cNvSpPr txBox="1"/>
          <p:nvPr userDrawn="1"/>
        </p:nvSpPr>
        <p:spPr>
          <a:xfrm>
            <a:off x="640225" y="2454473"/>
            <a:ext cx="611808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800" b="0" i="0" u="none" strike="noStrike" kern="1200" baseline="0" dirty="0">
                <a:solidFill>
                  <a:schemeClr val="bg1"/>
                </a:solidFill>
                <a:latin typeface="Source Sans Pro" panose="020B0503030403020204" pitchFamily="34" charset="0"/>
                <a:ea typeface="+mn-ea"/>
                <a:cs typeface="+mn-cs"/>
              </a:rPr>
              <a:t>For more information, please contact </a:t>
            </a:r>
          </a:p>
          <a:p>
            <a:r>
              <a:rPr lang="en-US" sz="1800" b="1" i="0" u="none" strike="noStrike" kern="1200" baseline="0" dirty="0">
                <a:solidFill>
                  <a:srgbClr val="0070C0"/>
                </a:solidFill>
                <a:latin typeface="Source Sans Pro" panose="020B0503030403020204" pitchFamily="34" charset="0"/>
                <a:ea typeface="+mn-ea"/>
                <a:cs typeface="+mn-cs"/>
              </a:rPr>
              <a:t>gdthomas@newurbaninformatics.com</a:t>
            </a:r>
          </a:p>
        </p:txBody>
      </p:sp>
      <p:pic>
        <p:nvPicPr>
          <p:cNvPr id="3" name="Picture 2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71140" y="872042"/>
            <a:ext cx="274320" cy="274320"/>
          </a:xfrm>
          <a:prstGeom prst="rect">
            <a:avLst/>
          </a:prstGeom>
        </p:spPr>
      </p:pic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6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1028226"/>
            <a:ext cx="7924084" cy="99417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2250281"/>
            <a:ext cx="7886700" cy="238244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4767264"/>
            <a:ext cx="3620216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"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4767264"/>
            <a:ext cx="30861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8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471955" y="4767264"/>
            <a:ext cx="1456184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9C77B68-2A4E-4D13-B924-76B57102C377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3080210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76" r:id="rId2"/>
    <p:sldLayoutId id="2147483662" r:id="rId3"/>
    <p:sldLayoutId id="2147483663" r:id="rId4"/>
    <p:sldLayoutId id="2147483664" r:id="rId5"/>
    <p:sldLayoutId id="2147483665" r:id="rId6"/>
    <p:sldLayoutId id="2147483669" r:id="rId7"/>
    <p:sldLayoutId id="2147483687" r:id="rId8"/>
    <p:sldLayoutId id="2147483666" r:id="rId9"/>
    <p:sldLayoutId id="2147483667" r:id="rId10"/>
    <p:sldLayoutId id="2147483686" r:id="rId11"/>
    <p:sldLayoutId id="2147483671" r:id="rId12"/>
    <p:sldLayoutId id="2147483672" r:id="rId13"/>
    <p:sldLayoutId id="2147483683" r:id="rId14"/>
    <p:sldLayoutId id="2147483670" r:id="rId15"/>
  </p:sldLayoutIdLst>
  <p:hf sldNum="0" hdr="0" ft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Clr>
          <a:schemeClr val="accent1"/>
        </a:buClr>
        <a:buSzPct val="120000"/>
        <a:buFont typeface="Source Sans Pro Light" pitchFamily="34" charset="0"/>
        <a:buChar char="‒"/>
        <a:defRPr sz="2800" kern="1200">
          <a:solidFill>
            <a:schemeClr val="tx2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Clr>
          <a:schemeClr val="accent1"/>
        </a:buClr>
        <a:buSzPct val="120000"/>
        <a:buFont typeface="Source Sans Pro Light" pitchFamily="34" charset="0"/>
        <a:buChar char="‒"/>
        <a:defRPr sz="2400" kern="1200">
          <a:solidFill>
            <a:schemeClr val="tx2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Clr>
          <a:schemeClr val="accent1"/>
        </a:buClr>
        <a:buSzPct val="120000"/>
        <a:buFont typeface="Source Sans Pro Light" pitchFamily="34" charset="0"/>
        <a:buChar char="‒"/>
        <a:defRPr sz="2000" kern="1200">
          <a:solidFill>
            <a:schemeClr val="tx2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Clr>
          <a:schemeClr val="accent1"/>
        </a:buClr>
        <a:buSzPct val="120000"/>
        <a:buFont typeface="Source Sans Pro Light" pitchFamily="34" charset="0"/>
        <a:buChar char="‒"/>
        <a:defRPr sz="1800" kern="1200">
          <a:solidFill>
            <a:schemeClr val="tx2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Clr>
          <a:schemeClr val="accent1"/>
        </a:buClr>
        <a:buSzPct val="120000"/>
        <a:buFont typeface="Source Sans Pro Light" pitchFamily="34" charset="0"/>
        <a:buChar char="‒"/>
        <a:defRPr sz="1800" kern="1200">
          <a:solidFill>
            <a:schemeClr val="tx2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svg"/><Relationship Id="rId7" Type="http://schemas.openxmlformats.org/officeDocument/2006/relationships/image" Target="../media/image14.sv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3.png"/><Relationship Id="rId5" Type="http://schemas.openxmlformats.org/officeDocument/2006/relationships/image" Target="../media/image12.svg"/><Relationship Id="rId4" Type="http://schemas.openxmlformats.org/officeDocument/2006/relationships/image" Target="../media/image11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svg"/><Relationship Id="rId13" Type="http://schemas.openxmlformats.org/officeDocument/2006/relationships/image" Target="../media/image25.png"/><Relationship Id="rId18" Type="http://schemas.openxmlformats.org/officeDocument/2006/relationships/image" Target="../media/image30.svg"/><Relationship Id="rId26" Type="http://schemas.openxmlformats.org/officeDocument/2006/relationships/image" Target="../media/image38.svg"/><Relationship Id="rId3" Type="http://schemas.openxmlformats.org/officeDocument/2006/relationships/image" Target="../media/image15.png"/><Relationship Id="rId21" Type="http://schemas.openxmlformats.org/officeDocument/2006/relationships/image" Target="../media/image33.png"/><Relationship Id="rId7" Type="http://schemas.openxmlformats.org/officeDocument/2006/relationships/image" Target="../media/image19.png"/><Relationship Id="rId12" Type="http://schemas.openxmlformats.org/officeDocument/2006/relationships/image" Target="../media/image24.svg"/><Relationship Id="rId17" Type="http://schemas.openxmlformats.org/officeDocument/2006/relationships/image" Target="../media/image29.png"/><Relationship Id="rId25" Type="http://schemas.openxmlformats.org/officeDocument/2006/relationships/image" Target="../media/image37.png"/><Relationship Id="rId2" Type="http://schemas.openxmlformats.org/officeDocument/2006/relationships/notesSlide" Target="../notesSlides/notesSlide2.xml"/><Relationship Id="rId16" Type="http://schemas.openxmlformats.org/officeDocument/2006/relationships/image" Target="../media/image28.svg"/><Relationship Id="rId20" Type="http://schemas.openxmlformats.org/officeDocument/2006/relationships/image" Target="../media/image32.svg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8.svg"/><Relationship Id="rId11" Type="http://schemas.openxmlformats.org/officeDocument/2006/relationships/image" Target="../media/image23.png"/><Relationship Id="rId24" Type="http://schemas.openxmlformats.org/officeDocument/2006/relationships/image" Target="../media/image36.svg"/><Relationship Id="rId5" Type="http://schemas.openxmlformats.org/officeDocument/2006/relationships/image" Target="../media/image17.png"/><Relationship Id="rId15" Type="http://schemas.openxmlformats.org/officeDocument/2006/relationships/image" Target="../media/image27.png"/><Relationship Id="rId23" Type="http://schemas.openxmlformats.org/officeDocument/2006/relationships/image" Target="../media/image35.png"/><Relationship Id="rId10" Type="http://schemas.openxmlformats.org/officeDocument/2006/relationships/image" Target="../media/image22.svg"/><Relationship Id="rId19" Type="http://schemas.openxmlformats.org/officeDocument/2006/relationships/image" Target="../media/image31.png"/><Relationship Id="rId4" Type="http://schemas.openxmlformats.org/officeDocument/2006/relationships/image" Target="../media/image16.svg"/><Relationship Id="rId9" Type="http://schemas.openxmlformats.org/officeDocument/2006/relationships/image" Target="../media/image21.png"/><Relationship Id="rId14" Type="http://schemas.openxmlformats.org/officeDocument/2006/relationships/image" Target="../media/image26.svg"/><Relationship Id="rId22" Type="http://schemas.openxmlformats.org/officeDocument/2006/relationships/image" Target="../media/image34.sv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42.png"/><Relationship Id="rId3" Type="http://schemas.microsoft.com/office/2007/relationships/hdphoto" Target="../media/hdphoto1.wdp"/><Relationship Id="rId7" Type="http://schemas.openxmlformats.org/officeDocument/2006/relationships/image" Target="../media/image41.tiff"/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30.svg"/><Relationship Id="rId5" Type="http://schemas.openxmlformats.org/officeDocument/2006/relationships/image" Target="../media/image29.png"/><Relationship Id="rId10" Type="http://schemas.openxmlformats.org/officeDocument/2006/relationships/image" Target="../media/image44.tiff"/><Relationship Id="rId4" Type="http://schemas.openxmlformats.org/officeDocument/2006/relationships/image" Target="../media/image40.png"/><Relationship Id="rId9" Type="http://schemas.openxmlformats.org/officeDocument/2006/relationships/image" Target="../media/image43.tif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49.jpeg"/><Relationship Id="rId5" Type="http://schemas.openxmlformats.org/officeDocument/2006/relationships/image" Target="../media/image48.png"/><Relationship Id="rId4" Type="http://schemas.openxmlformats.org/officeDocument/2006/relationships/image" Target="../media/image47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jpeg"/><Relationship Id="rId2" Type="http://schemas.openxmlformats.org/officeDocument/2006/relationships/hyperlink" Target="https://www.google.ca/url?sa=i&amp;rct=j&amp;q=&amp;esrc=s&amp;source=images&amp;cd=&amp;cad=rja&amp;uact=8&amp;ved=0ahUKEwjA77Xw3YPVAhXJbT4KHbQLBhsQjRwIBw&amp;url=https://medium.com/@ConsenSys/blockchain-community-solar-the-value-of-a-renewable-energy-reputation-ca9aed24cf9&amp;psig=AFQjCNFbAknZR9-M1RmsPWaeaq2hXWy93Q&amp;ust=1499948301283290" TargetMode="External"/><Relationship Id="rId1" Type="http://schemas.openxmlformats.org/officeDocument/2006/relationships/slideLayout" Target="../slideLayouts/slideLayout10.xml"/><Relationship Id="rId4" Type="http://schemas.openxmlformats.org/officeDocument/2006/relationships/image" Target="../media/image51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0.xml"/><Relationship Id="rId5" Type="http://schemas.openxmlformats.org/officeDocument/2006/relationships/image" Target="../media/image54.png"/><Relationship Id="rId4" Type="http://schemas.openxmlformats.org/officeDocument/2006/relationships/image" Target="../media/image53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tiff"/><Relationship Id="rId2" Type="http://schemas.openxmlformats.org/officeDocument/2006/relationships/image" Target="../media/image55.tiff"/><Relationship Id="rId1" Type="http://schemas.openxmlformats.org/officeDocument/2006/relationships/slideLayout" Target="../slideLayouts/slideLayout10.xml"/><Relationship Id="rId4" Type="http://schemas.openxmlformats.org/officeDocument/2006/relationships/image" Target="../media/image57.jpe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8.png"/><Relationship Id="rId1" Type="http://schemas.openxmlformats.org/officeDocument/2006/relationships/slideLayout" Target="../slideLayouts/slideLayout10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60.png"/><Relationship Id="rId3" Type="http://schemas.openxmlformats.org/officeDocument/2006/relationships/diagramLayout" Target="../diagrams/layout1.xml"/><Relationship Id="rId7" Type="http://schemas.openxmlformats.org/officeDocument/2006/relationships/image" Target="../media/image59.png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10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10" Type="http://schemas.openxmlformats.org/officeDocument/2006/relationships/image" Target="../media/image62.png"/><Relationship Id="rId4" Type="http://schemas.openxmlformats.org/officeDocument/2006/relationships/diagramQuickStyle" Target="../diagrams/quickStyle1.xml"/><Relationship Id="rId9" Type="http://schemas.openxmlformats.org/officeDocument/2006/relationships/image" Target="../media/image61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9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comments" Target="../comments/comment1.xml"/><Relationship Id="rId1" Type="http://schemas.openxmlformats.org/officeDocument/2006/relationships/slideLayout" Target="../slideLayouts/slideLayout9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tiff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0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ln>
            <a:noFill/>
          </a:ln>
        </p:spPr>
        <p:txBody>
          <a:bodyPr>
            <a:normAutofit/>
          </a:bodyPr>
          <a:lstStyle/>
          <a:p>
            <a:r>
              <a:rPr lang="en-US" sz="2400" dirty="0">
                <a:latin typeface="Avenir Book" charset="0"/>
                <a:ea typeface="Avenir Book" charset="0"/>
                <a:cs typeface="Avenir Book" charset="0"/>
              </a:rPr>
              <a:t>SCCP II: Workshop on Smart &amp; Sustainable Cities</a:t>
            </a:r>
            <a:br>
              <a:rPr lang="en-US" sz="2400" b="1" i="1" dirty="0">
                <a:solidFill>
                  <a:schemeClr val="accent1"/>
                </a:solidFill>
                <a:latin typeface="Avenir Book" charset="0"/>
                <a:ea typeface="Avenir Book" charset="0"/>
                <a:cs typeface="Avenir Book" charset="0"/>
              </a:rPr>
            </a:br>
            <a:r>
              <a:rPr lang="en-US" sz="2400" b="1" i="1" dirty="0">
                <a:solidFill>
                  <a:schemeClr val="accent1"/>
                </a:solidFill>
                <a:latin typeface="Avenir Book" charset="0"/>
                <a:ea typeface="Avenir Book" charset="0"/>
                <a:cs typeface="Avenir Book" charset="0"/>
              </a:rPr>
              <a:t>Towards Realizing Sustainable &amp; Resilient Smart Cities </a:t>
            </a:r>
            <a:endParaRPr lang="en-CA" sz="2400" b="1" i="1" dirty="0">
              <a:solidFill>
                <a:schemeClr val="accent1"/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idx="1"/>
          </p:nvPr>
        </p:nvSpPr>
        <p:spPr>
          <a:xfrm>
            <a:off x="6074795" y="3992779"/>
            <a:ext cx="2477640" cy="476093"/>
          </a:xfrm>
        </p:spPr>
        <p:txBody>
          <a:bodyPr>
            <a:noAutofit/>
          </a:bodyPr>
          <a:lstStyle/>
          <a:p>
            <a:r>
              <a:rPr lang="en-US" sz="1200" dirty="0">
                <a:latin typeface="Avenir Book" charset="0"/>
                <a:ea typeface="Avenir Book" charset="0"/>
                <a:cs typeface="Avenir Book" charset="0"/>
              </a:rPr>
              <a:t>New Delhi : July 10</a:t>
            </a:r>
            <a:r>
              <a:rPr lang="en-US" sz="1200" baseline="30000" dirty="0">
                <a:latin typeface="Avenir Book" charset="0"/>
                <a:ea typeface="Avenir Book" charset="0"/>
                <a:cs typeface="Avenir Book" charset="0"/>
              </a:rPr>
              <a:t>th</a:t>
            </a:r>
            <a:r>
              <a:rPr lang="en-US" sz="1200" dirty="0">
                <a:latin typeface="Avenir Book" charset="0"/>
                <a:ea typeface="Avenir Book" charset="0"/>
                <a:cs typeface="Avenir Book" charset="0"/>
              </a:rPr>
              <a:t> 2019</a:t>
            </a:r>
            <a:endParaRPr lang="en-CA" sz="12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3784821" y="1041621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rmAutofit/>
          </a:bodyPr>
          <a:lstStyle/>
          <a:p>
            <a:endParaRPr lang="en-US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628649" y="3983842"/>
            <a:ext cx="4070571" cy="492981"/>
          </a:xfrm>
          <a:prstGeom prst="rect">
            <a:avLst/>
          </a:prstGeom>
        </p:spPr>
        <p:txBody>
          <a:bodyPr vert="horz" wrap="square" lIns="91440" tIns="45720" rIns="91440" bIns="45720" rtlCol="0" anchor="ctr">
            <a:noAutofit/>
          </a:bodyPr>
          <a:lstStyle/>
          <a:p>
            <a:r>
              <a:rPr lang="en-US" sz="1200" b="1" dirty="0">
                <a:latin typeface="Avenir Book" charset="0"/>
                <a:ea typeface="Avenir Book" charset="0"/>
                <a:cs typeface="Avenir Book" charset="0"/>
              </a:rPr>
              <a:t>George D Thomas</a:t>
            </a:r>
          </a:p>
          <a:p>
            <a:r>
              <a:rPr lang="en-US" sz="1200" i="1" dirty="0">
                <a:latin typeface="Avenir Book" charset="0"/>
                <a:ea typeface="Avenir Book" charset="0"/>
                <a:cs typeface="Avenir Book" charset="0"/>
              </a:rPr>
              <a:t>Managing Partner, New Urban Informatics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4277802" y="1176793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rmAutofit/>
          </a:bodyPr>
          <a:lstStyle/>
          <a:p>
            <a:endParaRPr lang="en-US" sz="1600" dirty="0"/>
          </a:p>
        </p:txBody>
      </p:sp>
      <p:sp>
        <p:nvSpPr>
          <p:cNvPr id="7" name="Date Placeholder 11"/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2863945" cy="273844"/>
          </a:xfrm>
        </p:spPr>
        <p:txBody>
          <a:bodyPr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Book" charset="0"/>
                <a:ea typeface="Avenir Book" charset="0"/>
                <a:cs typeface="Avenir Book" charset="0"/>
              </a:rPr>
              <a:t>Copyrighted &amp; Proprietary. @2017. All Rights Reserved.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655C4E6-0547-3643-9737-2F66A2E63821}"/>
              </a:ext>
            </a:extLst>
          </p:cNvPr>
          <p:cNvSpPr txBox="1"/>
          <p:nvPr/>
        </p:nvSpPr>
        <p:spPr>
          <a:xfrm>
            <a:off x="3648456" y="4361688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rmAutofit fontScale="25000" lnSpcReduction="20000"/>
          </a:bodyPr>
          <a:lstStyle/>
          <a:p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145614482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latin typeface="Avenir Book" charset="0"/>
                <a:ea typeface="Avenir Book" charset="0"/>
                <a:cs typeface="Avenir Book" charset="0"/>
              </a:rPr>
              <a:t>What is the context of Smart?</a:t>
            </a:r>
          </a:p>
        </p:txBody>
      </p:sp>
      <p:sp>
        <p:nvSpPr>
          <p:cNvPr id="3" name="Date Placeholder 11"/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Book" charset="0"/>
                <a:ea typeface="Avenir Book" charset="0"/>
                <a:cs typeface="Avenir Book" charset="0"/>
              </a:rPr>
              <a:t>Copyrighted &amp; Proprietary. @2019. All Rights Reserved.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7379CF45-89BA-A247-BFC7-3DA97B410115}"/>
              </a:ext>
            </a:extLst>
          </p:cNvPr>
          <p:cNvSpPr/>
          <p:nvPr/>
        </p:nvSpPr>
        <p:spPr>
          <a:xfrm>
            <a:off x="310896" y="676656"/>
            <a:ext cx="530352" cy="557784"/>
          </a:xfrm>
          <a:prstGeom prst="rect">
            <a:avLst/>
          </a:prstGeom>
          <a:solidFill>
            <a:srgbClr val="42556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8492561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Snip Same Side Corner Rectangle 18">
            <a:extLst>
              <a:ext uri="{FF2B5EF4-FFF2-40B4-BE49-F238E27FC236}">
                <a16:creationId xmlns:a16="http://schemas.microsoft.com/office/drawing/2014/main" id="{8E6D1D4D-E081-1143-B1F0-0D2F5F99FD79}"/>
              </a:ext>
            </a:extLst>
          </p:cNvPr>
          <p:cNvSpPr/>
          <p:nvPr/>
        </p:nvSpPr>
        <p:spPr>
          <a:xfrm>
            <a:off x="3364011" y="1035426"/>
            <a:ext cx="2313617" cy="2414179"/>
          </a:xfrm>
          <a:prstGeom prst="snip2SameRect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1" name="Snip Same Side Corner Rectangle 20">
            <a:extLst>
              <a:ext uri="{FF2B5EF4-FFF2-40B4-BE49-F238E27FC236}">
                <a16:creationId xmlns:a16="http://schemas.microsoft.com/office/drawing/2014/main" id="{15B2892B-3BE9-9349-B103-1081B1415BD9}"/>
              </a:ext>
            </a:extLst>
          </p:cNvPr>
          <p:cNvSpPr/>
          <p:nvPr/>
        </p:nvSpPr>
        <p:spPr>
          <a:xfrm>
            <a:off x="6083342" y="1037083"/>
            <a:ext cx="2313617" cy="2414179"/>
          </a:xfrm>
          <a:prstGeom prst="snip2SameRect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" name="Snip Same Side Corner Rectangle 5">
            <a:extLst>
              <a:ext uri="{FF2B5EF4-FFF2-40B4-BE49-F238E27FC236}">
                <a16:creationId xmlns:a16="http://schemas.microsoft.com/office/drawing/2014/main" id="{C2185510-4B5E-3748-B72F-59EB1855F753}"/>
              </a:ext>
            </a:extLst>
          </p:cNvPr>
          <p:cNvSpPr/>
          <p:nvPr/>
        </p:nvSpPr>
        <p:spPr>
          <a:xfrm>
            <a:off x="628649" y="1035427"/>
            <a:ext cx="2313617" cy="2414179"/>
          </a:xfrm>
          <a:prstGeom prst="snip2SameRect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extBox 1"/>
          <p:cNvSpPr txBox="1"/>
          <p:nvPr/>
        </p:nvSpPr>
        <p:spPr>
          <a:xfrm>
            <a:off x="3364011" y="2710943"/>
            <a:ext cx="2286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chemeClr val="tx2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Changing demographics changes need &amp; behavior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628649" y="2710943"/>
            <a:ext cx="228655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3297">
                <a:solidFill>
                  <a:srgbClr val="231F20"/>
                </a:solidFill>
                <a:latin typeface="Source Sans Pro Light"/>
                <a:cs typeface="Source Sans Pro Light"/>
              </a:defRPr>
            </a:lvl1pPr>
          </a:lstStyle>
          <a:p>
            <a:r>
              <a:rPr lang="en-US" sz="1400" dirty="0">
                <a:solidFill>
                  <a:schemeClr val="tx2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Technology-led shifts are driving tectonic change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6110959" y="2710943"/>
            <a:ext cx="22860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3297">
                <a:solidFill>
                  <a:srgbClr val="231F20"/>
                </a:solidFill>
                <a:latin typeface="Source Sans Pro Light"/>
                <a:cs typeface="Source Sans Pro Light"/>
              </a:defRPr>
            </a:lvl1pPr>
          </a:lstStyle>
          <a:p>
            <a:r>
              <a:rPr lang="en-US" sz="1400" dirty="0">
                <a:solidFill>
                  <a:schemeClr val="tx2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Rapid urbanization makes this change profoundly visible </a:t>
            </a:r>
          </a:p>
        </p:txBody>
      </p:sp>
      <p:sp>
        <p:nvSpPr>
          <p:cNvPr id="9" name="Date Placeholder 11"/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 vert="horz" lIns="91440" tIns="45720" rIns="91440" bIns="45720" rtlCol="0" anchor="ctr"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Roman" panose="02000503020000020003" pitchFamily="2" charset="0"/>
              </a:rPr>
              <a:t>Copyrighted &amp; Proprietary. @2019. All Rights Reserved.</a:t>
            </a:r>
          </a:p>
        </p:txBody>
      </p:sp>
      <p:sp>
        <p:nvSpPr>
          <p:cNvPr id="10" name="Title 9">
            <a:extLst>
              <a:ext uri="{FF2B5EF4-FFF2-40B4-BE49-F238E27FC236}">
                <a16:creationId xmlns:a16="http://schemas.microsoft.com/office/drawing/2014/main" id="{9CE6B8CC-CFFC-429F-8F59-67919765AE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8792" y="474493"/>
            <a:ext cx="7903167" cy="408177"/>
          </a:xfrm>
        </p:spPr>
        <p:txBody>
          <a:bodyPr vert="horz" wrap="square" lIns="0" tIns="11545" rIns="0" bIns="0" rtlCol="0">
            <a:spAutoFit/>
          </a:bodyPr>
          <a:lstStyle/>
          <a:p>
            <a:pPr marL="17446">
              <a:spcBef>
                <a:spcPts val="137"/>
              </a:spcBef>
            </a:pPr>
            <a:r>
              <a:rPr lang="en-US" sz="2700" dirty="0">
                <a:solidFill>
                  <a:srgbClr val="F15A40"/>
                </a:solidFill>
                <a:latin typeface="Avenir Book" charset="0"/>
              </a:rPr>
              <a:t>The world is in transition…</a:t>
            </a:r>
          </a:p>
        </p:txBody>
      </p:sp>
      <p:sp>
        <p:nvSpPr>
          <p:cNvPr id="11" name="Oval 10">
            <a:extLst>
              <a:ext uri="{FF2B5EF4-FFF2-40B4-BE49-F238E27FC236}">
                <a16:creationId xmlns:a16="http://schemas.microsoft.com/office/drawing/2014/main" id="{DD862B5E-37BD-4327-978D-370482310059}"/>
              </a:ext>
            </a:extLst>
          </p:cNvPr>
          <p:cNvSpPr>
            <a:spLocks noChangeAspect="1"/>
          </p:cNvSpPr>
          <p:nvPr/>
        </p:nvSpPr>
        <p:spPr>
          <a:xfrm>
            <a:off x="1223284" y="1394706"/>
            <a:ext cx="1097280" cy="1097280"/>
          </a:xfrm>
          <a:prstGeom prst="ellipse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latin typeface="Avenir Roman" panose="02000503020000020003" pitchFamily="2" charset="0"/>
            </a:endParaRPr>
          </a:p>
        </p:txBody>
      </p:sp>
      <p:sp>
        <p:nvSpPr>
          <p:cNvPr id="12" name="Oval 11">
            <a:extLst>
              <a:ext uri="{FF2B5EF4-FFF2-40B4-BE49-F238E27FC236}">
                <a16:creationId xmlns:a16="http://schemas.microsoft.com/office/drawing/2014/main" id="{23FFE106-BB17-4E34-BE87-5AE1C5FE3824}"/>
              </a:ext>
            </a:extLst>
          </p:cNvPr>
          <p:cNvSpPr>
            <a:spLocks noChangeAspect="1"/>
          </p:cNvSpPr>
          <p:nvPr/>
        </p:nvSpPr>
        <p:spPr>
          <a:xfrm>
            <a:off x="3958371" y="1394706"/>
            <a:ext cx="1097280" cy="1097280"/>
          </a:xfrm>
          <a:prstGeom prst="ellipse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latin typeface="Avenir Roman" panose="02000503020000020003" pitchFamily="2" charset="0"/>
            </a:endParaRPr>
          </a:p>
        </p:txBody>
      </p:sp>
      <p:sp>
        <p:nvSpPr>
          <p:cNvPr id="13" name="Oval 12">
            <a:extLst>
              <a:ext uri="{FF2B5EF4-FFF2-40B4-BE49-F238E27FC236}">
                <a16:creationId xmlns:a16="http://schemas.microsoft.com/office/drawing/2014/main" id="{8487B840-B640-4712-83BB-294B6D5BA5B9}"/>
              </a:ext>
            </a:extLst>
          </p:cNvPr>
          <p:cNvSpPr>
            <a:spLocks noChangeAspect="1"/>
          </p:cNvSpPr>
          <p:nvPr/>
        </p:nvSpPr>
        <p:spPr>
          <a:xfrm>
            <a:off x="6705319" y="1394706"/>
            <a:ext cx="1097280" cy="1097280"/>
          </a:xfrm>
          <a:prstGeom prst="ellipse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latin typeface="Avenir Roman" panose="02000503020000020003" pitchFamily="2" charset="0"/>
            </a:endParaRPr>
          </a:p>
        </p:txBody>
      </p:sp>
      <p:pic>
        <p:nvPicPr>
          <p:cNvPr id="17" name="Graphic 16">
            <a:extLst>
              <a:ext uri="{FF2B5EF4-FFF2-40B4-BE49-F238E27FC236}">
                <a16:creationId xmlns:a16="http://schemas.microsoft.com/office/drawing/2014/main" id="{E49F0792-4204-4210-919E-F80C505E888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4164111" y="1569776"/>
            <a:ext cx="685800" cy="747346"/>
          </a:xfrm>
          <a:prstGeom prst="rect">
            <a:avLst/>
          </a:prstGeom>
        </p:spPr>
      </p:pic>
      <p:pic>
        <p:nvPicPr>
          <p:cNvPr id="18" name="Graphic 17">
            <a:extLst>
              <a:ext uri="{FF2B5EF4-FFF2-40B4-BE49-F238E27FC236}">
                <a16:creationId xmlns:a16="http://schemas.microsoft.com/office/drawing/2014/main" id="{F28B4FE4-5FAB-4114-B898-21DB88CEDA7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429024" y="1600446"/>
            <a:ext cx="685800" cy="685800"/>
          </a:xfrm>
          <a:prstGeom prst="rect">
            <a:avLst/>
          </a:prstGeom>
        </p:spPr>
      </p:pic>
      <p:pic>
        <p:nvPicPr>
          <p:cNvPr id="20" name="Graphic 19">
            <a:extLst>
              <a:ext uri="{FF2B5EF4-FFF2-40B4-BE49-F238E27FC236}">
                <a16:creationId xmlns:a16="http://schemas.microsoft.com/office/drawing/2014/main" id="{4FF50B88-4A92-4491-9EBF-6044C05621AE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6911059" y="1581911"/>
            <a:ext cx="685800" cy="722870"/>
          </a:xfrm>
          <a:prstGeom prst="rect">
            <a:avLst/>
          </a:prstGeom>
        </p:spPr>
      </p:pic>
      <p:sp>
        <p:nvSpPr>
          <p:cNvPr id="14" name="Slide Number Placeholder 51">
            <a:extLst>
              <a:ext uri="{FF2B5EF4-FFF2-40B4-BE49-F238E27FC236}">
                <a16:creationId xmlns:a16="http://schemas.microsoft.com/office/drawing/2014/main" id="{F2CB17DB-D619-3C43-A0A2-D9E880F37C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471955" y="4767264"/>
            <a:ext cx="1456184" cy="273844"/>
          </a:xfrm>
        </p:spPr>
        <p:txBody>
          <a:bodyPr/>
          <a:lstStyle/>
          <a:p>
            <a:fld id="{C5023198-8CBC-4C98-89F7-06EF3E23C9C8}" type="slidenum">
              <a:rPr lang="en-US" smtClean="0">
                <a:latin typeface="Avenir Roman" panose="02000503020000020003" pitchFamily="2" charset="0"/>
              </a:rPr>
              <a:t>3</a:t>
            </a:fld>
            <a:endParaRPr lang="en-US" dirty="0">
              <a:latin typeface="Avenir Roman" panose="02000503020000020003" pitchFamily="2" charset="0"/>
            </a:endParaRPr>
          </a:p>
        </p:txBody>
      </p:sp>
      <p:sp>
        <p:nvSpPr>
          <p:cNvPr id="5" name="Round Diagonal Corner Rectangle 4">
            <a:extLst>
              <a:ext uri="{FF2B5EF4-FFF2-40B4-BE49-F238E27FC236}">
                <a16:creationId xmlns:a16="http://schemas.microsoft.com/office/drawing/2014/main" id="{276F0C92-06A9-1C48-8CD2-EFA6A1335DE6}"/>
              </a:ext>
            </a:extLst>
          </p:cNvPr>
          <p:cNvSpPr/>
          <p:nvPr/>
        </p:nvSpPr>
        <p:spPr>
          <a:xfrm>
            <a:off x="628650" y="3602365"/>
            <a:ext cx="7815742" cy="392762"/>
          </a:xfrm>
          <a:prstGeom prst="round2DiagRect">
            <a:avLst/>
          </a:prstGeom>
          <a:solidFill>
            <a:srgbClr val="FF93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Shifting Economic Power</a:t>
            </a:r>
          </a:p>
        </p:txBody>
      </p:sp>
      <p:sp>
        <p:nvSpPr>
          <p:cNvPr id="15" name="Round Diagonal Corner Rectangle 14">
            <a:extLst>
              <a:ext uri="{FF2B5EF4-FFF2-40B4-BE49-F238E27FC236}">
                <a16:creationId xmlns:a16="http://schemas.microsoft.com/office/drawing/2014/main" id="{F3F98595-2D8A-9C43-B477-A6AEED8A08D8}"/>
              </a:ext>
            </a:extLst>
          </p:cNvPr>
          <p:cNvSpPr/>
          <p:nvPr/>
        </p:nvSpPr>
        <p:spPr>
          <a:xfrm>
            <a:off x="628649" y="4073724"/>
            <a:ext cx="7815743" cy="392762"/>
          </a:xfrm>
          <a:prstGeom prst="round2DiagRect">
            <a:avLst/>
          </a:prstGeom>
          <a:solidFill>
            <a:srgbClr val="FF93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Climate Change &amp; Resource Scarcity</a:t>
            </a:r>
          </a:p>
        </p:txBody>
      </p:sp>
    </p:spTree>
    <p:extLst>
      <p:ext uri="{BB962C8B-B14F-4D97-AF65-F5344CB8AC3E}">
        <p14:creationId xmlns:p14="http://schemas.microsoft.com/office/powerpoint/2010/main" val="10754705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1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6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9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2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3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5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 animBg="1"/>
      <p:bldP spid="21" grpId="0" animBg="1"/>
      <p:bldP spid="6" grpId="0" animBg="1"/>
      <p:bldP spid="2" grpId="0"/>
      <p:bldP spid="3" grpId="0"/>
      <p:bldP spid="4" grpId="0"/>
      <p:bldP spid="11" grpId="0" animBg="1"/>
      <p:bldP spid="12" grpId="0" animBg="1"/>
      <p:bldP spid="13" grpId="0" animBg="1"/>
      <p:bldP spid="5" grpId="0" animBg="1"/>
      <p:bldP spid="15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TextBox 19">
            <a:extLst>
              <a:ext uri="{FF2B5EF4-FFF2-40B4-BE49-F238E27FC236}">
                <a16:creationId xmlns:a16="http://schemas.microsoft.com/office/drawing/2014/main" id="{F1B4ECDD-4C59-6C48-80CD-DEE765C20B73}"/>
              </a:ext>
            </a:extLst>
          </p:cNvPr>
          <p:cNvSpPr txBox="1"/>
          <p:nvPr/>
        </p:nvSpPr>
        <p:spPr>
          <a:xfrm>
            <a:off x="1791738" y="1096894"/>
            <a:ext cx="273466" cy="708640"/>
          </a:xfrm>
          <a:prstGeom prst="rect">
            <a:avLst/>
          </a:prstGeom>
        </p:spPr>
        <p:txBody>
          <a:bodyPr vert="vert270" wrap="square" lIns="91440" tIns="45720" rIns="91440" bIns="45720" rtlCol="0" anchor="ctr">
            <a:noAutofit/>
          </a:bodyPr>
          <a:lstStyle/>
          <a:p>
            <a:pPr algn="ctr"/>
            <a:r>
              <a:rPr lang="en-US" sz="900" dirty="0">
                <a:solidFill>
                  <a:schemeClr val="tx2"/>
                </a:solidFill>
                <a:latin typeface="Source Sans Pro" panose="020B0503030403020204" pitchFamily="34" charset="0"/>
              </a:rPr>
              <a:t>DATA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917852A8-413C-4147-9A8A-A21CF7C2061F}"/>
              </a:ext>
            </a:extLst>
          </p:cNvPr>
          <p:cNvSpPr txBox="1"/>
          <p:nvPr/>
        </p:nvSpPr>
        <p:spPr>
          <a:xfrm>
            <a:off x="3919059" y="1096894"/>
            <a:ext cx="273466" cy="708640"/>
          </a:xfrm>
          <a:prstGeom prst="rect">
            <a:avLst/>
          </a:prstGeom>
        </p:spPr>
        <p:txBody>
          <a:bodyPr vert="vert270" wrap="square" lIns="91440" tIns="45720" rIns="91440" bIns="45720" rtlCol="0" anchor="ctr">
            <a:noAutofit/>
          </a:bodyPr>
          <a:lstStyle/>
          <a:p>
            <a:pPr algn="ctr"/>
            <a:r>
              <a:rPr lang="en-US" sz="900" dirty="0">
                <a:solidFill>
                  <a:schemeClr val="tx2"/>
                </a:solidFill>
                <a:latin typeface="Source Sans Pro" panose="020B0503030403020204" pitchFamily="34" charset="0"/>
              </a:rPr>
              <a:t>CODE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E13D0109-02A4-9848-8931-D681E22D191A}"/>
              </a:ext>
            </a:extLst>
          </p:cNvPr>
          <p:cNvSpPr txBox="1"/>
          <p:nvPr/>
        </p:nvSpPr>
        <p:spPr>
          <a:xfrm>
            <a:off x="6063764" y="1096894"/>
            <a:ext cx="273466" cy="708640"/>
          </a:xfrm>
          <a:prstGeom prst="rect">
            <a:avLst/>
          </a:prstGeom>
        </p:spPr>
        <p:txBody>
          <a:bodyPr vert="vert270" wrap="square" lIns="91440" tIns="45720" rIns="91440" bIns="45720" rtlCol="0" anchor="ctr">
            <a:noAutofit/>
          </a:bodyPr>
          <a:lstStyle/>
          <a:p>
            <a:pPr algn="ctr"/>
            <a:r>
              <a:rPr lang="en-US" sz="900" dirty="0">
                <a:solidFill>
                  <a:schemeClr val="tx2"/>
                </a:solidFill>
                <a:latin typeface="Source Sans Pro" panose="020B0503030403020204" pitchFamily="34" charset="0"/>
              </a:rPr>
              <a:t>API ECONOMY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1D6F4723-7041-EA44-A72F-1829569BE113}"/>
              </a:ext>
            </a:extLst>
          </p:cNvPr>
          <p:cNvSpPr txBox="1"/>
          <p:nvPr/>
        </p:nvSpPr>
        <p:spPr>
          <a:xfrm>
            <a:off x="8082092" y="1059473"/>
            <a:ext cx="502003" cy="783483"/>
          </a:xfrm>
          <a:prstGeom prst="rect">
            <a:avLst/>
          </a:prstGeom>
        </p:spPr>
        <p:txBody>
          <a:bodyPr vert="vert270" wrap="square" lIns="91440" tIns="45720" rIns="91440" bIns="45720" rtlCol="0" anchor="ctr">
            <a:noAutofit/>
          </a:bodyPr>
          <a:lstStyle/>
          <a:p>
            <a:pPr algn="ctr"/>
            <a:r>
              <a:rPr lang="en-US" sz="900" dirty="0">
                <a:solidFill>
                  <a:schemeClr val="tx2"/>
                </a:solidFill>
                <a:latin typeface="Source Sans Pro" panose="020B0503030403020204" pitchFamily="34" charset="0"/>
              </a:rPr>
              <a:t>COGNITIVE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2EF48FF0-6B6F-634F-9625-1B87E014A9E5}"/>
              </a:ext>
            </a:extLst>
          </p:cNvPr>
          <p:cNvSpPr txBox="1"/>
          <p:nvPr/>
        </p:nvSpPr>
        <p:spPr>
          <a:xfrm>
            <a:off x="1791738" y="2189835"/>
            <a:ext cx="273466" cy="893277"/>
          </a:xfrm>
          <a:prstGeom prst="rect">
            <a:avLst/>
          </a:prstGeom>
        </p:spPr>
        <p:txBody>
          <a:bodyPr vert="vert270" wrap="square" lIns="91440" tIns="45720" rIns="91440" bIns="45720" rtlCol="0" anchor="ctr">
            <a:noAutofit/>
          </a:bodyPr>
          <a:lstStyle/>
          <a:p>
            <a:pPr algn="ctr"/>
            <a:r>
              <a:rPr lang="en-US" sz="900" dirty="0">
                <a:solidFill>
                  <a:schemeClr val="tx2"/>
                </a:solidFill>
                <a:latin typeface="Source Sans Pro" panose="020B0503030403020204" pitchFamily="34" charset="0"/>
              </a:rPr>
              <a:t>AUTOMATION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33A59632-C852-DA46-B7E8-E4C401B9D239}"/>
              </a:ext>
            </a:extLst>
          </p:cNvPr>
          <p:cNvSpPr txBox="1"/>
          <p:nvPr/>
        </p:nvSpPr>
        <p:spPr>
          <a:xfrm>
            <a:off x="3914936" y="2282153"/>
            <a:ext cx="273466" cy="708640"/>
          </a:xfrm>
          <a:prstGeom prst="rect">
            <a:avLst/>
          </a:prstGeom>
        </p:spPr>
        <p:txBody>
          <a:bodyPr vert="vert270" wrap="square" lIns="91440" tIns="45720" rIns="91440" bIns="45720" rtlCol="0" anchor="ctr">
            <a:noAutofit/>
          </a:bodyPr>
          <a:lstStyle/>
          <a:p>
            <a:pPr algn="ctr"/>
            <a:r>
              <a:rPr lang="en-US" sz="900" dirty="0">
                <a:solidFill>
                  <a:schemeClr val="tx2"/>
                </a:solidFill>
                <a:latin typeface="Source Sans Pro" panose="020B0503030403020204" pitchFamily="34" charset="0"/>
              </a:rPr>
              <a:t>AR / VR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B1E68151-0F9E-9242-8088-2F307EF99BE8}"/>
              </a:ext>
            </a:extLst>
          </p:cNvPr>
          <p:cNvSpPr txBox="1"/>
          <p:nvPr/>
        </p:nvSpPr>
        <p:spPr>
          <a:xfrm>
            <a:off x="6007756" y="2282153"/>
            <a:ext cx="273466" cy="708640"/>
          </a:xfrm>
          <a:prstGeom prst="rect">
            <a:avLst/>
          </a:prstGeom>
        </p:spPr>
        <p:txBody>
          <a:bodyPr vert="vert270" wrap="square" lIns="91440" tIns="45720" rIns="91440" bIns="45720" rtlCol="0" anchor="ctr">
            <a:noAutofit/>
          </a:bodyPr>
          <a:lstStyle/>
          <a:p>
            <a:pPr algn="ctr"/>
            <a:r>
              <a:rPr lang="en-US" sz="900" dirty="0">
                <a:solidFill>
                  <a:schemeClr val="tx2"/>
                </a:solidFill>
                <a:latin typeface="Source Sans Pro" panose="020B0503030403020204" pitchFamily="34" charset="0"/>
              </a:rPr>
              <a:t>3D / 4D PRINTING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2BBDFD5B-7011-A74D-8D51-466FDAC9E535}"/>
              </a:ext>
            </a:extLst>
          </p:cNvPr>
          <p:cNvSpPr txBox="1"/>
          <p:nvPr/>
        </p:nvSpPr>
        <p:spPr>
          <a:xfrm>
            <a:off x="8196360" y="2223121"/>
            <a:ext cx="273466" cy="826704"/>
          </a:xfrm>
          <a:prstGeom prst="rect">
            <a:avLst/>
          </a:prstGeom>
        </p:spPr>
        <p:txBody>
          <a:bodyPr vert="vert270" wrap="square" lIns="91440" tIns="45720" rIns="91440" bIns="45720" rtlCol="0" anchor="ctr">
            <a:noAutofit/>
          </a:bodyPr>
          <a:lstStyle/>
          <a:p>
            <a:pPr algn="ctr"/>
            <a:r>
              <a:rPr lang="en-US" sz="900" dirty="0">
                <a:solidFill>
                  <a:schemeClr val="tx2"/>
                </a:solidFill>
                <a:latin typeface="Source Sans Pro" panose="020B0503030403020204" pitchFamily="34" charset="0"/>
              </a:rPr>
              <a:t>BLOKCHAIN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E88DD95E-31AB-1647-BD99-11092F801F0E}"/>
              </a:ext>
            </a:extLst>
          </p:cNvPr>
          <p:cNvSpPr txBox="1"/>
          <p:nvPr/>
        </p:nvSpPr>
        <p:spPr>
          <a:xfrm>
            <a:off x="1784866" y="3380674"/>
            <a:ext cx="273466" cy="963661"/>
          </a:xfrm>
          <a:prstGeom prst="rect">
            <a:avLst/>
          </a:prstGeom>
        </p:spPr>
        <p:txBody>
          <a:bodyPr vert="vert270" wrap="square" lIns="91440" tIns="45720" rIns="91440" bIns="45720" rtlCol="0" anchor="ctr">
            <a:noAutofit/>
          </a:bodyPr>
          <a:lstStyle/>
          <a:p>
            <a:pPr algn="ctr"/>
            <a:r>
              <a:rPr lang="en-US" sz="900" dirty="0">
                <a:solidFill>
                  <a:schemeClr val="tx2"/>
                </a:solidFill>
                <a:latin typeface="Source Sans Pro" panose="020B0503030403020204" pitchFamily="34" charset="0"/>
              </a:rPr>
              <a:t>AUTONOMOUS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9EF45BD5-96B8-144D-B5A4-31A4E801D8F0}"/>
              </a:ext>
            </a:extLst>
          </p:cNvPr>
          <p:cNvSpPr txBox="1"/>
          <p:nvPr/>
        </p:nvSpPr>
        <p:spPr>
          <a:xfrm>
            <a:off x="3914936" y="3415866"/>
            <a:ext cx="273466" cy="893277"/>
          </a:xfrm>
          <a:prstGeom prst="rect">
            <a:avLst/>
          </a:prstGeom>
        </p:spPr>
        <p:txBody>
          <a:bodyPr vert="vert270" wrap="square" lIns="91440" tIns="45720" rIns="91440" bIns="45720" rtlCol="0" anchor="ctr">
            <a:noAutofit/>
          </a:bodyPr>
          <a:lstStyle/>
          <a:p>
            <a:pPr algn="ctr"/>
            <a:r>
              <a:rPr lang="en-US" sz="900" dirty="0">
                <a:solidFill>
                  <a:schemeClr val="tx2"/>
                </a:solidFill>
                <a:latin typeface="Source Sans Pro" panose="020B0503030403020204" pitchFamily="34" charset="0"/>
              </a:rPr>
              <a:t>RPV/ROBOTS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A80EA20A-2686-1B4F-8674-07D6F1D22A07}"/>
              </a:ext>
            </a:extLst>
          </p:cNvPr>
          <p:cNvSpPr txBox="1"/>
          <p:nvPr/>
        </p:nvSpPr>
        <p:spPr>
          <a:xfrm>
            <a:off x="6047900" y="3415866"/>
            <a:ext cx="273466" cy="893277"/>
          </a:xfrm>
          <a:prstGeom prst="rect">
            <a:avLst/>
          </a:prstGeom>
        </p:spPr>
        <p:txBody>
          <a:bodyPr vert="vert270" wrap="square" lIns="91440" tIns="45720" rIns="91440" bIns="45720" rtlCol="0" anchor="ctr">
            <a:noAutofit/>
          </a:bodyPr>
          <a:lstStyle/>
          <a:p>
            <a:pPr algn="ctr"/>
            <a:r>
              <a:rPr lang="en-US" sz="900" dirty="0">
                <a:solidFill>
                  <a:schemeClr val="tx2"/>
                </a:solidFill>
                <a:latin typeface="Source Sans Pro" panose="020B0503030403020204" pitchFamily="34" charset="0"/>
              </a:rPr>
              <a:t>SHARING ECONOMY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450D88F3-0A1E-DB48-BACA-D23931BBEC10}"/>
              </a:ext>
            </a:extLst>
          </p:cNvPr>
          <p:cNvSpPr txBox="1"/>
          <p:nvPr/>
        </p:nvSpPr>
        <p:spPr>
          <a:xfrm>
            <a:off x="8283888" y="3415866"/>
            <a:ext cx="273466" cy="893277"/>
          </a:xfrm>
          <a:prstGeom prst="rect">
            <a:avLst/>
          </a:prstGeom>
        </p:spPr>
        <p:txBody>
          <a:bodyPr vert="vert270" wrap="square" lIns="91440" tIns="45720" rIns="91440" bIns="45720" rtlCol="0" anchor="ctr">
            <a:noAutofit/>
          </a:bodyPr>
          <a:lstStyle/>
          <a:p>
            <a:pPr algn="ctr"/>
            <a:r>
              <a:rPr lang="en-US" sz="900" dirty="0">
                <a:solidFill>
                  <a:schemeClr val="tx2"/>
                </a:solidFill>
                <a:latin typeface="Source Sans Pro" panose="020B0503030403020204" pitchFamily="34" charset="0"/>
              </a:rPr>
              <a:t>NEXT GEN COMMS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2987E504-DF50-1844-BF92-A961AACBF6A6}"/>
              </a:ext>
            </a:extLst>
          </p:cNvPr>
          <p:cNvSpPr/>
          <p:nvPr/>
        </p:nvSpPr>
        <p:spPr>
          <a:xfrm>
            <a:off x="3511655" y="2514044"/>
            <a:ext cx="371531" cy="45719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33" name="Graphic 32">
            <a:extLst>
              <a:ext uri="{FF2B5EF4-FFF2-40B4-BE49-F238E27FC236}">
                <a16:creationId xmlns:a16="http://schemas.microsoft.com/office/drawing/2014/main" id="{F42AE57D-DD39-4A56-8659-5EDD036F360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5041786" y="3624760"/>
            <a:ext cx="914400" cy="475488"/>
          </a:xfrm>
          <a:prstGeom prst="rect">
            <a:avLst/>
          </a:prstGeom>
        </p:spPr>
      </p:pic>
      <p:pic>
        <p:nvPicPr>
          <p:cNvPr id="36" name="Graphic 35">
            <a:extLst>
              <a:ext uri="{FF2B5EF4-FFF2-40B4-BE49-F238E27FC236}">
                <a16:creationId xmlns:a16="http://schemas.microsoft.com/office/drawing/2014/main" id="{CF2FB3A9-D872-4CEB-9482-D01A8FB2514A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745878" y="3496744"/>
            <a:ext cx="914400" cy="731520"/>
          </a:xfrm>
          <a:prstGeom prst="rect">
            <a:avLst/>
          </a:prstGeom>
        </p:spPr>
      </p:pic>
      <p:pic>
        <p:nvPicPr>
          <p:cNvPr id="37" name="Graphic 36">
            <a:extLst>
              <a:ext uri="{FF2B5EF4-FFF2-40B4-BE49-F238E27FC236}">
                <a16:creationId xmlns:a16="http://schemas.microsoft.com/office/drawing/2014/main" id="{C9CF0EB7-935C-48FF-8784-2A6DAF117EA1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2859932" y="2224993"/>
            <a:ext cx="822960" cy="822960"/>
          </a:xfrm>
          <a:prstGeom prst="rect">
            <a:avLst/>
          </a:prstGeom>
        </p:spPr>
      </p:pic>
      <p:pic>
        <p:nvPicPr>
          <p:cNvPr id="38" name="Graphic 37">
            <a:extLst>
              <a:ext uri="{FF2B5EF4-FFF2-40B4-BE49-F238E27FC236}">
                <a16:creationId xmlns:a16="http://schemas.microsoft.com/office/drawing/2014/main" id="{4E42627D-9FB1-474E-A8D8-B269D86A871C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2876695" y="1122216"/>
            <a:ext cx="914400" cy="657997"/>
          </a:xfrm>
          <a:prstGeom prst="rect">
            <a:avLst/>
          </a:prstGeom>
        </p:spPr>
      </p:pic>
      <p:pic>
        <p:nvPicPr>
          <p:cNvPr id="39" name="Graphic 38">
            <a:extLst>
              <a:ext uri="{FF2B5EF4-FFF2-40B4-BE49-F238E27FC236}">
                <a16:creationId xmlns:a16="http://schemas.microsoft.com/office/drawing/2014/main" id="{1288B9AA-EE4F-480A-A624-F7BA4729E3FE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96DAC541-7B7A-43D3-8B79-37D633B846F1}">
                <asvg:svgBlip xmlns:asvg="http://schemas.microsoft.com/office/drawing/2016/SVG/main" r:embed="rId12"/>
              </a:ext>
            </a:extLst>
          </a:blip>
          <a:stretch>
            <a:fillRect/>
          </a:stretch>
        </p:blipFill>
        <p:spPr>
          <a:xfrm>
            <a:off x="2876695" y="3451024"/>
            <a:ext cx="822960" cy="822960"/>
          </a:xfrm>
          <a:prstGeom prst="rect">
            <a:avLst/>
          </a:prstGeom>
        </p:spPr>
      </p:pic>
      <p:pic>
        <p:nvPicPr>
          <p:cNvPr id="40" name="Graphic 39">
            <a:extLst>
              <a:ext uri="{FF2B5EF4-FFF2-40B4-BE49-F238E27FC236}">
                <a16:creationId xmlns:a16="http://schemas.microsoft.com/office/drawing/2014/main" id="{E5AF62DF-4ADF-43C3-918C-BE777BC6EA29}"/>
              </a:ext>
            </a:extLst>
          </p:cNvPr>
          <p:cNvPicPr>
            <a:picLocks noChangeAspect="1"/>
          </p:cNvPicPr>
          <p:nvPr/>
        </p:nvPicPr>
        <p:blipFill>
          <a:blip r:embed="rId13">
            <a:extLst>
              <a:ext uri="{96DAC541-7B7A-43D3-8B79-37D633B846F1}">
                <asvg:svgBlip xmlns:asvg="http://schemas.microsoft.com/office/drawing/2016/SVG/main" r:embed="rId14"/>
              </a:ext>
            </a:extLst>
          </a:blip>
          <a:stretch>
            <a:fillRect/>
          </a:stretch>
        </p:blipFill>
        <p:spPr>
          <a:xfrm>
            <a:off x="7206878" y="1085454"/>
            <a:ext cx="731520" cy="731520"/>
          </a:xfrm>
          <a:prstGeom prst="rect">
            <a:avLst/>
          </a:prstGeom>
        </p:spPr>
      </p:pic>
      <p:pic>
        <p:nvPicPr>
          <p:cNvPr id="43" name="Graphic 42">
            <a:extLst>
              <a:ext uri="{FF2B5EF4-FFF2-40B4-BE49-F238E27FC236}">
                <a16:creationId xmlns:a16="http://schemas.microsoft.com/office/drawing/2014/main" id="{59B94678-3A43-4B02-8D1E-AD694CD8DBD4}"/>
              </a:ext>
            </a:extLst>
          </p:cNvPr>
          <p:cNvPicPr>
            <a:picLocks noChangeAspect="1"/>
          </p:cNvPicPr>
          <p:nvPr/>
        </p:nvPicPr>
        <p:blipFill>
          <a:blip r:embed="rId15">
            <a:extLst>
              <a:ext uri="{96DAC541-7B7A-43D3-8B79-37D633B846F1}">
                <asvg:svgBlip xmlns:asvg="http://schemas.microsoft.com/office/drawing/2016/SVG/main" r:embed="rId16"/>
              </a:ext>
            </a:extLst>
          </a:blip>
          <a:stretch>
            <a:fillRect/>
          </a:stretch>
        </p:blipFill>
        <p:spPr>
          <a:xfrm>
            <a:off x="791598" y="2268216"/>
            <a:ext cx="822960" cy="736515"/>
          </a:xfrm>
          <a:prstGeom prst="rect">
            <a:avLst/>
          </a:prstGeom>
        </p:spPr>
      </p:pic>
      <p:pic>
        <p:nvPicPr>
          <p:cNvPr id="44" name="Graphic 43">
            <a:extLst>
              <a:ext uri="{FF2B5EF4-FFF2-40B4-BE49-F238E27FC236}">
                <a16:creationId xmlns:a16="http://schemas.microsoft.com/office/drawing/2014/main" id="{E685027E-1034-42AD-BE34-27DD2BC62B19}"/>
              </a:ext>
            </a:extLst>
          </p:cNvPr>
          <p:cNvPicPr>
            <a:picLocks noChangeAspect="1"/>
          </p:cNvPicPr>
          <p:nvPr/>
        </p:nvPicPr>
        <p:blipFill>
          <a:blip r:embed="rId17">
            <a:extLst>
              <a:ext uri="{96DAC541-7B7A-43D3-8B79-37D633B846F1}">
                <asvg:svgBlip xmlns:asvg="http://schemas.microsoft.com/office/drawing/2016/SVG/main" r:embed="rId18"/>
              </a:ext>
            </a:extLst>
          </a:blip>
          <a:stretch>
            <a:fillRect/>
          </a:stretch>
        </p:blipFill>
        <p:spPr>
          <a:xfrm>
            <a:off x="845891" y="994014"/>
            <a:ext cx="714375" cy="914400"/>
          </a:xfrm>
          <a:prstGeom prst="rect">
            <a:avLst/>
          </a:prstGeom>
        </p:spPr>
      </p:pic>
      <p:pic>
        <p:nvPicPr>
          <p:cNvPr id="45" name="Graphic 44">
            <a:extLst>
              <a:ext uri="{FF2B5EF4-FFF2-40B4-BE49-F238E27FC236}">
                <a16:creationId xmlns:a16="http://schemas.microsoft.com/office/drawing/2014/main" id="{2871E822-1767-4AB3-9491-123A4C2F228C}"/>
              </a:ext>
            </a:extLst>
          </p:cNvPr>
          <p:cNvPicPr>
            <a:picLocks noChangeAspect="1"/>
          </p:cNvPicPr>
          <p:nvPr/>
        </p:nvPicPr>
        <p:blipFill>
          <a:blip r:embed="rId19">
            <a:extLst>
              <a:ext uri="{96DAC541-7B7A-43D3-8B79-37D633B846F1}">
                <asvg:svgBlip xmlns:asvg="http://schemas.microsoft.com/office/drawing/2016/SVG/main" r:embed="rId20"/>
              </a:ext>
            </a:extLst>
          </a:blip>
          <a:stretch>
            <a:fillRect/>
          </a:stretch>
        </p:blipFill>
        <p:spPr>
          <a:xfrm>
            <a:off x="5139165" y="2326131"/>
            <a:ext cx="731520" cy="620684"/>
          </a:xfrm>
          <a:prstGeom prst="rect">
            <a:avLst/>
          </a:prstGeom>
        </p:spPr>
      </p:pic>
      <p:pic>
        <p:nvPicPr>
          <p:cNvPr id="7" name="Graphic 6">
            <a:extLst>
              <a:ext uri="{FF2B5EF4-FFF2-40B4-BE49-F238E27FC236}">
                <a16:creationId xmlns:a16="http://schemas.microsoft.com/office/drawing/2014/main" id="{0A6B212C-F5A1-47CE-98D2-7D7099C4F2AD}"/>
              </a:ext>
            </a:extLst>
          </p:cNvPr>
          <p:cNvPicPr>
            <a:picLocks noChangeAspect="1"/>
          </p:cNvPicPr>
          <p:nvPr/>
        </p:nvPicPr>
        <p:blipFill>
          <a:blip r:embed="rId21">
            <a:extLst>
              <a:ext uri="{96DAC541-7B7A-43D3-8B79-37D633B846F1}">
                <asvg:svgBlip xmlns:asvg="http://schemas.microsoft.com/office/drawing/2016/SVG/main" r:embed="rId22"/>
              </a:ext>
            </a:extLst>
          </a:blip>
          <a:stretch>
            <a:fillRect/>
          </a:stretch>
        </p:blipFill>
        <p:spPr>
          <a:xfrm>
            <a:off x="5133226" y="1120474"/>
            <a:ext cx="731520" cy="661481"/>
          </a:xfrm>
          <a:prstGeom prst="rect">
            <a:avLst/>
          </a:prstGeom>
        </p:spPr>
      </p:pic>
      <p:pic>
        <p:nvPicPr>
          <p:cNvPr id="8" name="Graphic 7">
            <a:extLst>
              <a:ext uri="{FF2B5EF4-FFF2-40B4-BE49-F238E27FC236}">
                <a16:creationId xmlns:a16="http://schemas.microsoft.com/office/drawing/2014/main" id="{2E95372C-8472-4939-9C4B-2B750C0CD7B0}"/>
              </a:ext>
            </a:extLst>
          </p:cNvPr>
          <p:cNvPicPr>
            <a:picLocks noChangeAspect="1"/>
          </p:cNvPicPr>
          <p:nvPr/>
        </p:nvPicPr>
        <p:blipFill>
          <a:blip r:embed="rId23">
            <a:extLst>
              <a:ext uri="{96DAC541-7B7A-43D3-8B79-37D633B846F1}">
                <asvg:svgBlip xmlns:asvg="http://schemas.microsoft.com/office/drawing/2016/SVG/main" r:embed="rId24"/>
              </a:ext>
            </a:extLst>
          </a:blip>
          <a:stretch>
            <a:fillRect/>
          </a:stretch>
        </p:blipFill>
        <p:spPr>
          <a:xfrm>
            <a:off x="7400937" y="3465652"/>
            <a:ext cx="609230" cy="793704"/>
          </a:xfrm>
          <a:prstGeom prst="rect">
            <a:avLst/>
          </a:prstGeom>
        </p:spPr>
      </p:pic>
      <p:pic>
        <p:nvPicPr>
          <p:cNvPr id="9" name="Graphic 8">
            <a:extLst>
              <a:ext uri="{FF2B5EF4-FFF2-40B4-BE49-F238E27FC236}">
                <a16:creationId xmlns:a16="http://schemas.microsoft.com/office/drawing/2014/main" id="{727FCCC5-512E-472C-9EC9-7C92B9F2F181}"/>
              </a:ext>
            </a:extLst>
          </p:cNvPr>
          <p:cNvPicPr>
            <a:picLocks noChangeAspect="1"/>
          </p:cNvPicPr>
          <p:nvPr/>
        </p:nvPicPr>
        <p:blipFill>
          <a:blip r:embed="rId25">
            <a:extLst>
              <a:ext uri="{96DAC541-7B7A-43D3-8B79-37D633B846F1}">
                <asvg:svgBlip xmlns:asvg="http://schemas.microsoft.com/office/drawing/2016/SVG/main" r:embed="rId26"/>
              </a:ext>
            </a:extLst>
          </a:blip>
          <a:stretch>
            <a:fillRect/>
          </a:stretch>
        </p:blipFill>
        <p:spPr>
          <a:xfrm>
            <a:off x="7299261" y="2224993"/>
            <a:ext cx="822960" cy="822960"/>
          </a:xfrm>
          <a:prstGeom prst="rect">
            <a:avLst/>
          </a:prstGeom>
        </p:spPr>
      </p:pic>
      <p:sp>
        <p:nvSpPr>
          <p:cNvPr id="31" name="Title 9">
            <a:extLst>
              <a:ext uri="{FF2B5EF4-FFF2-40B4-BE49-F238E27FC236}">
                <a16:creationId xmlns:a16="http://schemas.microsoft.com/office/drawing/2014/main" id="{1092AAB1-CE4B-A344-A8F7-E64B5445D9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36818" y="274206"/>
            <a:ext cx="7903167" cy="408177"/>
          </a:xfrm>
        </p:spPr>
        <p:txBody>
          <a:bodyPr vert="horz" wrap="square" lIns="0" tIns="11545" rIns="0" bIns="0" rtlCol="0" anchor="ctr">
            <a:spAutoFit/>
          </a:bodyPr>
          <a:lstStyle/>
          <a:p>
            <a:pPr marL="17446">
              <a:spcBef>
                <a:spcPts val="137"/>
              </a:spcBef>
            </a:pPr>
            <a:r>
              <a:rPr lang="en-US" sz="2000" dirty="0">
                <a:solidFill>
                  <a:srgbClr val="F15A40"/>
                </a:solidFill>
                <a:latin typeface="Avenir Book" charset="0"/>
              </a:rPr>
              <a:t>Transformation (Disruption) is happening</a:t>
            </a:r>
          </a:p>
        </p:txBody>
      </p:sp>
      <p:sp>
        <p:nvSpPr>
          <p:cNvPr id="34" name="Title 9">
            <a:extLst>
              <a:ext uri="{FF2B5EF4-FFF2-40B4-BE49-F238E27FC236}">
                <a16:creationId xmlns:a16="http://schemas.microsoft.com/office/drawing/2014/main" id="{2FCC9413-E9D3-D646-B537-568EA51941CD}"/>
              </a:ext>
            </a:extLst>
          </p:cNvPr>
          <p:cNvSpPr txBox="1">
            <a:spLocks/>
          </p:cNvSpPr>
          <p:nvPr/>
        </p:nvSpPr>
        <p:spPr>
          <a:xfrm>
            <a:off x="911732" y="4489800"/>
            <a:ext cx="7903167" cy="294877"/>
          </a:xfrm>
          <a:prstGeom prst="rect">
            <a:avLst/>
          </a:prstGeom>
        </p:spPr>
        <p:txBody>
          <a:bodyPr vert="horz" wrap="square" lIns="0" tIns="11545" rIns="0" bIns="0" rtlCol="0" anchor="ctr">
            <a:spAutoFit/>
          </a:bodyPr>
          <a:lstStyle>
            <a:lvl1pPr marL="17446">
              <a:lnSpc>
                <a:spcPct val="90000"/>
              </a:lnSpc>
              <a:spcBef>
                <a:spcPts val="137"/>
              </a:spcBef>
              <a:buNone/>
              <a:defRPr sz="2700">
                <a:solidFill>
                  <a:srgbClr val="F15A40"/>
                </a:solidFill>
                <a:latin typeface="Avenir Book" charset="0"/>
                <a:ea typeface="+mj-ea"/>
                <a:cs typeface="+mj-cs"/>
              </a:defRPr>
            </a:lvl1pPr>
          </a:lstStyle>
          <a:p>
            <a:pPr algn="r"/>
            <a:r>
              <a:rPr lang="en-US" sz="2000" dirty="0"/>
              <a:t>…twelve of the key innovations driving this shift</a:t>
            </a:r>
          </a:p>
        </p:txBody>
      </p:sp>
      <p:sp>
        <p:nvSpPr>
          <p:cNvPr id="35" name="Slide Number Placeholder 51">
            <a:extLst>
              <a:ext uri="{FF2B5EF4-FFF2-40B4-BE49-F238E27FC236}">
                <a16:creationId xmlns:a16="http://schemas.microsoft.com/office/drawing/2014/main" id="{BBD01A28-3973-9344-BB88-BFA13A086B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471955" y="4767264"/>
            <a:ext cx="1456184" cy="273844"/>
          </a:xfrm>
        </p:spPr>
        <p:txBody>
          <a:bodyPr/>
          <a:lstStyle/>
          <a:p>
            <a:fld id="{C5023198-8CBC-4C98-89F7-06EF3E23C9C8}" type="slidenum">
              <a:rPr lang="en-US" smtClean="0">
                <a:latin typeface="Avenir Roman" panose="02000503020000020003" pitchFamily="2" charset="0"/>
              </a:rPr>
              <a:t>4</a:t>
            </a:fld>
            <a:endParaRPr lang="en-US" dirty="0">
              <a:latin typeface="Avenir Roman" panose="02000503020000020003" pitchFamily="2" charset="0"/>
            </a:endParaRPr>
          </a:p>
        </p:txBody>
      </p:sp>
      <p:sp>
        <p:nvSpPr>
          <p:cNvPr id="41" name="Date Placeholder 11">
            <a:extLst>
              <a:ext uri="{FF2B5EF4-FFF2-40B4-BE49-F238E27FC236}">
                <a16:creationId xmlns:a16="http://schemas.microsoft.com/office/drawing/2014/main" id="{B77DED3C-8322-5A46-9DC1-E27DB886CA9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 vert="horz" lIns="91440" tIns="45720" rIns="91440" bIns="45720" rtlCol="0" anchor="ctr"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Roman" panose="02000503020000020003" pitchFamily="2" charset="0"/>
              </a:rPr>
              <a:t>Copyrighted &amp; Proprietary. @2019. All Rights Reserved.</a:t>
            </a:r>
          </a:p>
        </p:txBody>
      </p:sp>
    </p:spTree>
    <p:extLst>
      <p:ext uri="{BB962C8B-B14F-4D97-AF65-F5344CB8AC3E}">
        <p14:creationId xmlns:p14="http://schemas.microsoft.com/office/powerpoint/2010/main" val="22500731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3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6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" grpId="0"/>
      <p:bldP spid="21" grpId="0"/>
      <p:bldP spid="22" grpId="0"/>
      <p:bldP spid="23" grpId="0"/>
      <p:bldP spid="24" grpId="0"/>
      <p:bldP spid="25" grpId="0"/>
      <p:bldP spid="26" grpId="0"/>
      <p:bldP spid="27" grpId="0"/>
      <p:bldP spid="28" grpId="0"/>
      <p:bldP spid="29" grpId="0"/>
      <p:bldP spid="30" grpId="0"/>
      <p:bldP spid="32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25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4269441" y="1008530"/>
            <a:ext cx="4239566" cy="1787957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30956" y="3025588"/>
            <a:ext cx="2084479" cy="1784967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235324" y="302559"/>
            <a:ext cx="8269941" cy="337581"/>
          </a:xfrm>
          <a:prstGeom prst="rect">
            <a:avLst/>
          </a:prstGeom>
        </p:spPr>
        <p:txBody>
          <a:bodyPr vert="horz" wrap="square" lIns="0" tIns="11545" rIns="0" bIns="0" rtlCol="0" anchor="ctr">
            <a:spAutoFit/>
          </a:bodyPr>
          <a:lstStyle>
            <a:defPPr>
              <a:defRPr lang="en-US"/>
            </a:defPPr>
            <a:lvl1pPr marL="17446">
              <a:lnSpc>
                <a:spcPct val="90000"/>
              </a:lnSpc>
              <a:spcBef>
                <a:spcPts val="137"/>
              </a:spcBef>
              <a:buNone/>
              <a:defRPr sz="2000">
                <a:solidFill>
                  <a:srgbClr val="F15A40"/>
                </a:solidFill>
                <a:latin typeface="Avenir Book" charset="0"/>
                <a:ea typeface="+mj-ea"/>
                <a:cs typeface="+mj-cs"/>
              </a:defRPr>
            </a:lvl1pPr>
          </a:lstStyle>
          <a:p>
            <a:r>
              <a:rPr lang="en-US" dirty="0"/>
              <a:t>Data is transforming industries and professions </a:t>
            </a:r>
          </a:p>
        </p:txBody>
      </p:sp>
      <p:pic>
        <p:nvPicPr>
          <p:cNvPr id="9" name="Graphic 8">
            <a:extLst>
              <a:ext uri="{FF2B5EF4-FFF2-40B4-BE49-F238E27FC236}">
                <a16:creationId xmlns:a16="http://schemas.microsoft.com/office/drawing/2014/main" id="{DADDD1AB-A6CA-D64F-AA5F-BCE6CD460A1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8690774" y="105365"/>
            <a:ext cx="357809" cy="457996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FF611457-D630-5D4E-8869-A9FEF73331F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69544" y="2965703"/>
            <a:ext cx="3304515" cy="1856469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A24DC803-25F4-2644-9880-90D6874E6EF7}"/>
              </a:ext>
            </a:extLst>
          </p:cNvPr>
          <p:cNvGrpSpPr/>
          <p:nvPr/>
        </p:nvGrpSpPr>
        <p:grpSpPr>
          <a:xfrm>
            <a:off x="342376" y="825302"/>
            <a:ext cx="3731683" cy="1971185"/>
            <a:chOff x="403186" y="107861"/>
            <a:chExt cx="8218542" cy="4717636"/>
          </a:xfrm>
        </p:grpSpPr>
        <p:pic>
          <p:nvPicPr>
            <p:cNvPr id="11" name="Picture 10">
              <a:extLst>
                <a:ext uri="{FF2B5EF4-FFF2-40B4-BE49-F238E27FC236}">
                  <a16:creationId xmlns:a16="http://schemas.microsoft.com/office/drawing/2014/main" id="{153CC207-14C9-4C47-B30D-4ABE981D25B2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8" cstate="print"/>
            <a:srcRect/>
            <a:stretch>
              <a:fillRect/>
            </a:stretch>
          </p:blipFill>
          <p:spPr bwMode="auto">
            <a:xfrm>
              <a:off x="403186" y="452673"/>
              <a:ext cx="8218542" cy="437282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1ECFCCB1-C62E-8544-90E1-9721CED46A68}"/>
                </a:ext>
              </a:extLst>
            </p:cNvPr>
            <p:cNvSpPr/>
            <p:nvPr/>
          </p:nvSpPr>
          <p:spPr>
            <a:xfrm>
              <a:off x="516048" y="2544024"/>
              <a:ext cx="4888871" cy="172921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3" name="Rectangle 12">
              <a:extLst>
                <a:ext uri="{FF2B5EF4-FFF2-40B4-BE49-F238E27FC236}">
                  <a16:creationId xmlns:a16="http://schemas.microsoft.com/office/drawing/2014/main" id="{56D43151-CCD6-E749-8078-E733598299D3}"/>
                </a:ext>
              </a:extLst>
            </p:cNvPr>
            <p:cNvSpPr/>
            <p:nvPr/>
          </p:nvSpPr>
          <p:spPr>
            <a:xfrm>
              <a:off x="3402587" y="2433876"/>
              <a:ext cx="4519195" cy="843478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4" name="Rectangle 13">
              <a:extLst>
                <a:ext uri="{FF2B5EF4-FFF2-40B4-BE49-F238E27FC236}">
                  <a16:creationId xmlns:a16="http://schemas.microsoft.com/office/drawing/2014/main" id="{16D3B297-2025-2342-BB4C-80983F9A498C}"/>
                </a:ext>
              </a:extLst>
            </p:cNvPr>
            <p:cNvSpPr/>
            <p:nvPr/>
          </p:nvSpPr>
          <p:spPr>
            <a:xfrm>
              <a:off x="7487213" y="2352399"/>
              <a:ext cx="668447" cy="843478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59C4C212-365B-5B44-86FD-3E871987E23C}"/>
                </a:ext>
              </a:extLst>
            </p:cNvPr>
            <p:cNvSpPr/>
            <p:nvPr/>
          </p:nvSpPr>
          <p:spPr>
            <a:xfrm>
              <a:off x="7656112" y="2333542"/>
              <a:ext cx="668447" cy="400605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6" name="Rectangle 15">
              <a:extLst>
                <a:ext uri="{FF2B5EF4-FFF2-40B4-BE49-F238E27FC236}">
                  <a16:creationId xmlns:a16="http://schemas.microsoft.com/office/drawing/2014/main" id="{951538B9-B54C-3345-9785-9F5EAB60A8B9}"/>
                </a:ext>
              </a:extLst>
            </p:cNvPr>
            <p:cNvSpPr/>
            <p:nvPr/>
          </p:nvSpPr>
          <p:spPr>
            <a:xfrm>
              <a:off x="967904" y="488068"/>
              <a:ext cx="6035062" cy="1284976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7" name="Rectangle 16">
              <a:extLst>
                <a:ext uri="{FF2B5EF4-FFF2-40B4-BE49-F238E27FC236}">
                  <a16:creationId xmlns:a16="http://schemas.microsoft.com/office/drawing/2014/main" id="{78129F08-EFF5-9748-B8E7-9F9E890159E6}"/>
                </a:ext>
              </a:extLst>
            </p:cNvPr>
            <p:cNvSpPr/>
            <p:nvPr/>
          </p:nvSpPr>
          <p:spPr>
            <a:xfrm>
              <a:off x="6322741" y="968230"/>
              <a:ext cx="2097129" cy="1127911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8" name="Picture 17">
              <a:extLst>
                <a:ext uri="{FF2B5EF4-FFF2-40B4-BE49-F238E27FC236}">
                  <a16:creationId xmlns:a16="http://schemas.microsoft.com/office/drawing/2014/main" id="{1013C7D2-A43A-394B-8D14-3CDD2833FF16}"/>
                </a:ext>
              </a:extLst>
            </p:cNvPr>
            <p:cNvPicPr>
              <a:picLocks noChangeAspect="1"/>
            </p:cNvPicPr>
            <p:nvPr/>
          </p:nvPicPr>
          <p:blipFill>
            <a:blip r:embed="rId9"/>
            <a:stretch>
              <a:fillRect/>
            </a:stretch>
          </p:blipFill>
          <p:spPr>
            <a:xfrm rot="901091">
              <a:off x="3114055" y="775493"/>
              <a:ext cx="5232400" cy="520701"/>
            </a:xfrm>
            <a:prstGeom prst="rect">
              <a:avLst/>
            </a:prstGeom>
          </p:spPr>
        </p:pic>
        <p:pic>
          <p:nvPicPr>
            <p:cNvPr id="19" name="Picture 18">
              <a:extLst>
                <a:ext uri="{FF2B5EF4-FFF2-40B4-BE49-F238E27FC236}">
                  <a16:creationId xmlns:a16="http://schemas.microsoft.com/office/drawing/2014/main" id="{7631DB34-228D-224B-8A85-0BC1D3BA64F7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 rot="21005473">
              <a:off x="467260" y="3067916"/>
              <a:ext cx="7899400" cy="520700"/>
            </a:xfrm>
            <a:prstGeom prst="rect">
              <a:avLst/>
            </a:prstGeom>
          </p:spPr>
        </p:pic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5FE98435-67D8-BF43-962C-69E815F2A1FC}"/>
                </a:ext>
              </a:extLst>
            </p:cNvPr>
            <p:cNvSpPr txBox="1"/>
            <p:nvPr/>
          </p:nvSpPr>
          <p:spPr>
            <a:xfrm>
              <a:off x="1434639" y="107861"/>
              <a:ext cx="1870877" cy="761933"/>
            </a:xfrm>
            <a:prstGeom prst="rect">
              <a:avLst/>
            </a:prstGeom>
          </p:spPr>
          <p:txBody>
            <a:bodyPr vert="horz" wrap="square" lIns="91440" tIns="45720" rIns="91440" bIns="45720" rtlCol="0" anchor="ctr">
              <a:normAutofit fontScale="55000" lnSpcReduction="20000"/>
            </a:bodyPr>
            <a:lstStyle/>
            <a:p>
              <a:r>
                <a:rPr lang="en-US" sz="1600" b="1" dirty="0">
                  <a:latin typeface="Avenir Roman" panose="02000503020000020003" pitchFamily="2" charset="0"/>
                </a:rPr>
                <a:t>Phases of the Internet</a:t>
              </a:r>
            </a:p>
          </p:txBody>
        </p:sp>
        <p:sp>
          <p:nvSpPr>
            <p:cNvPr id="21" name="TextBox 20">
              <a:extLst>
                <a:ext uri="{FF2B5EF4-FFF2-40B4-BE49-F238E27FC236}">
                  <a16:creationId xmlns:a16="http://schemas.microsoft.com/office/drawing/2014/main" id="{08AD8148-15F6-AA4A-8E78-DCA24E8DF717}"/>
                </a:ext>
              </a:extLst>
            </p:cNvPr>
            <p:cNvSpPr txBox="1"/>
            <p:nvPr/>
          </p:nvSpPr>
          <p:spPr>
            <a:xfrm>
              <a:off x="512212" y="2754209"/>
              <a:ext cx="2465237" cy="523144"/>
            </a:xfrm>
            <a:prstGeom prst="rect">
              <a:avLst/>
            </a:prstGeom>
          </p:spPr>
          <p:txBody>
            <a:bodyPr vert="horz" wrap="square" lIns="91440" tIns="45720" rIns="91440" bIns="45720" rtlCol="0" anchor="ctr">
              <a:noAutofit/>
            </a:bodyPr>
            <a:lstStyle/>
            <a:p>
              <a:r>
                <a:rPr lang="en-US" sz="900" b="1" dirty="0">
                  <a:latin typeface="Avenir Roman" panose="02000503020000020003" pitchFamily="2" charset="0"/>
                </a:rPr>
                <a:t>Generations of Computing </a:t>
              </a:r>
            </a:p>
          </p:txBody>
        </p:sp>
      </p:grpSp>
      <p:sp>
        <p:nvSpPr>
          <p:cNvPr id="22" name="Date Placeholder 11">
            <a:extLst>
              <a:ext uri="{FF2B5EF4-FFF2-40B4-BE49-F238E27FC236}">
                <a16:creationId xmlns:a16="http://schemas.microsoft.com/office/drawing/2014/main" id="{E28D4830-CCE6-654D-82CB-09E1585CFCD3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 vert="horz" lIns="91440" tIns="45720" rIns="91440" bIns="45720" rtlCol="0" anchor="ctr"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Roman" panose="02000503020000020003" pitchFamily="2" charset="0"/>
              </a:rPr>
              <a:t>Copyrighted &amp; Proprietary. @2019. All Rights Reserved.</a:t>
            </a:r>
          </a:p>
        </p:txBody>
      </p:sp>
      <p:sp>
        <p:nvSpPr>
          <p:cNvPr id="23" name="Slide Number Placeholder 51">
            <a:extLst>
              <a:ext uri="{FF2B5EF4-FFF2-40B4-BE49-F238E27FC236}">
                <a16:creationId xmlns:a16="http://schemas.microsoft.com/office/drawing/2014/main" id="{BA1F2F11-19E6-924F-AD5F-608D3FD975A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471955" y="4767264"/>
            <a:ext cx="1456184" cy="273844"/>
          </a:xfrm>
        </p:spPr>
        <p:txBody>
          <a:bodyPr/>
          <a:lstStyle/>
          <a:p>
            <a:fld id="{C5023198-8CBC-4C98-89F7-06EF3E23C9C8}" type="slidenum">
              <a:rPr lang="en-US" smtClean="0">
                <a:latin typeface="Avenir Roman" panose="02000503020000020003" pitchFamily="2" charset="0"/>
              </a:rPr>
              <a:t>5</a:t>
            </a:fld>
            <a:endParaRPr lang="en-US" dirty="0">
              <a:latin typeface="Avenir Roman" panose="02000503020000020003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943030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 txBox="1">
            <a:spLocks/>
          </p:cNvSpPr>
          <p:nvPr/>
        </p:nvSpPr>
        <p:spPr>
          <a:xfrm>
            <a:off x="134471" y="403412"/>
            <a:ext cx="7816103" cy="337581"/>
          </a:xfrm>
          <a:prstGeom prst="rect">
            <a:avLst/>
          </a:prstGeom>
        </p:spPr>
        <p:txBody>
          <a:bodyPr vert="horz" wrap="square" lIns="0" tIns="11545" rIns="0" bIns="0" rtlCol="0" anchor="ctr">
            <a:spAutoFit/>
          </a:bodyPr>
          <a:lstStyle>
            <a:defPPr>
              <a:defRPr lang="en-US"/>
            </a:defPPr>
            <a:lvl1pPr marL="17446">
              <a:lnSpc>
                <a:spcPct val="90000"/>
              </a:lnSpc>
              <a:spcBef>
                <a:spcPts val="137"/>
              </a:spcBef>
              <a:buNone/>
              <a:defRPr sz="2000">
                <a:solidFill>
                  <a:srgbClr val="F15A40"/>
                </a:solidFill>
                <a:latin typeface="Avenir Book" charset="0"/>
                <a:ea typeface="+mj-ea"/>
                <a:cs typeface="+mj-cs"/>
              </a:defRPr>
            </a:lvl1pPr>
          </a:lstStyle>
          <a:p>
            <a:r>
              <a:rPr lang="en-US" dirty="0">
                <a:sym typeface="Helvetica Light"/>
              </a:rPr>
              <a:t>And the API economy is the enabler for this disruption</a:t>
            </a:r>
          </a:p>
        </p:txBody>
      </p:sp>
      <p:sp>
        <p:nvSpPr>
          <p:cNvPr id="4" name="Rectangle 3"/>
          <p:cNvSpPr/>
          <p:nvPr/>
        </p:nvSpPr>
        <p:spPr>
          <a:xfrm rot="5400000">
            <a:off x="1709554" y="638277"/>
            <a:ext cx="634287" cy="2198687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1400" dirty="0">
                <a:latin typeface="Avenir Roman" panose="02000503020000020003" pitchFamily="2" charset="0"/>
              </a:rPr>
              <a:t>Organization Website</a:t>
            </a:r>
          </a:p>
        </p:txBody>
      </p:sp>
      <p:sp>
        <p:nvSpPr>
          <p:cNvPr id="5" name="Rectangle 4"/>
          <p:cNvSpPr/>
          <p:nvPr/>
        </p:nvSpPr>
        <p:spPr>
          <a:xfrm rot="16200000">
            <a:off x="-820577" y="2503506"/>
            <a:ext cx="2769694" cy="603635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horz" rtlCol="0" anchor="ctr"/>
          <a:lstStyle/>
          <a:p>
            <a:pPr algn="ctr"/>
            <a:r>
              <a:rPr lang="en-US" sz="1588" dirty="0">
                <a:latin typeface="Avenir Roman" panose="02000503020000020003" pitchFamily="2" charset="0"/>
              </a:rPr>
              <a:t>Organization </a:t>
            </a:r>
          </a:p>
          <a:p>
            <a:pPr algn="ctr"/>
            <a:r>
              <a:rPr lang="en-US" sz="1588" dirty="0">
                <a:latin typeface="Avenir Roman" panose="02000503020000020003" pitchFamily="2" charset="0"/>
              </a:rPr>
              <a:t>Data &amp; Services</a:t>
            </a:r>
          </a:p>
        </p:txBody>
      </p:sp>
      <p:sp>
        <p:nvSpPr>
          <p:cNvPr id="6" name="Rectangle 5"/>
          <p:cNvSpPr/>
          <p:nvPr/>
        </p:nvSpPr>
        <p:spPr>
          <a:xfrm rot="16200000">
            <a:off x="213496" y="2866875"/>
            <a:ext cx="2042959" cy="603635"/>
          </a:xfrm>
          <a:prstGeom prst="rect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horz" rtlCol="0" anchor="ctr"/>
          <a:lstStyle/>
          <a:p>
            <a:pPr algn="ctr"/>
            <a:r>
              <a:rPr lang="en-US" sz="1588" dirty="0">
                <a:latin typeface="Avenir Roman" panose="02000503020000020003" pitchFamily="2" charset="0"/>
              </a:rPr>
              <a:t>Exposed API</a:t>
            </a:r>
          </a:p>
        </p:txBody>
      </p:sp>
      <p:sp>
        <p:nvSpPr>
          <p:cNvPr id="7" name="Rectangle 6"/>
          <p:cNvSpPr/>
          <p:nvPr/>
        </p:nvSpPr>
        <p:spPr>
          <a:xfrm rot="5400000">
            <a:off x="2134171" y="1584970"/>
            <a:ext cx="438277" cy="1545463"/>
          </a:xfrm>
          <a:prstGeom prst="rect">
            <a:avLst/>
          </a:prstGeom>
          <a:solidFill>
            <a:srgbClr val="00B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1200" dirty="0">
                <a:latin typeface="Avenir Roman" panose="02000503020000020003" pitchFamily="2" charset="0"/>
              </a:rPr>
              <a:t>Widgets</a:t>
            </a:r>
          </a:p>
        </p:txBody>
      </p:sp>
      <p:sp>
        <p:nvSpPr>
          <p:cNvPr id="8" name="Rectangle 7"/>
          <p:cNvSpPr/>
          <p:nvPr/>
        </p:nvSpPr>
        <p:spPr>
          <a:xfrm rot="5400000">
            <a:off x="2142149" y="2139202"/>
            <a:ext cx="438277" cy="1545463"/>
          </a:xfrm>
          <a:prstGeom prst="rect">
            <a:avLst/>
          </a:prstGeom>
          <a:solidFill>
            <a:srgbClr val="00B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1200" dirty="0">
                <a:latin typeface="Avenir Roman" panose="02000503020000020003" pitchFamily="2" charset="0"/>
              </a:rPr>
              <a:t>Social Networks</a:t>
            </a:r>
          </a:p>
        </p:txBody>
      </p:sp>
      <p:sp>
        <p:nvSpPr>
          <p:cNvPr id="9" name="Rectangle 8"/>
          <p:cNvSpPr/>
          <p:nvPr/>
        </p:nvSpPr>
        <p:spPr>
          <a:xfrm rot="5400000">
            <a:off x="2134170" y="2667576"/>
            <a:ext cx="438277" cy="1545463"/>
          </a:xfrm>
          <a:prstGeom prst="rect">
            <a:avLst/>
          </a:prstGeom>
          <a:solidFill>
            <a:srgbClr val="00B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1200" dirty="0">
                <a:latin typeface="Avenir Roman" panose="02000503020000020003" pitchFamily="2" charset="0"/>
              </a:rPr>
              <a:t>Mobile Apps</a:t>
            </a:r>
          </a:p>
        </p:txBody>
      </p:sp>
      <p:sp>
        <p:nvSpPr>
          <p:cNvPr id="10" name="Rectangle 9"/>
          <p:cNvSpPr/>
          <p:nvPr/>
        </p:nvSpPr>
        <p:spPr>
          <a:xfrm rot="5400000">
            <a:off x="2134170" y="3198302"/>
            <a:ext cx="438277" cy="1545463"/>
          </a:xfrm>
          <a:prstGeom prst="rect">
            <a:avLst/>
          </a:prstGeom>
          <a:solidFill>
            <a:srgbClr val="00B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1200" dirty="0">
                <a:latin typeface="Avenir Roman" panose="02000503020000020003" pitchFamily="2" charset="0"/>
              </a:rPr>
              <a:t>3</a:t>
            </a:r>
            <a:r>
              <a:rPr lang="en-US" sz="1200" baseline="30000" dirty="0">
                <a:latin typeface="Avenir Roman" panose="02000503020000020003" pitchFamily="2" charset="0"/>
              </a:rPr>
              <a:t>rd</a:t>
            </a:r>
            <a:r>
              <a:rPr lang="en-US" sz="1200" dirty="0">
                <a:latin typeface="Avenir Roman" panose="02000503020000020003" pitchFamily="2" charset="0"/>
              </a:rPr>
              <a:t> Party Apps</a:t>
            </a:r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25434" y="53351"/>
            <a:ext cx="513293" cy="518851"/>
          </a:xfrm>
          <a:prstGeom prst="rect">
            <a:avLst/>
          </a:prstGeom>
        </p:spPr>
      </p:pic>
      <p:sp>
        <p:nvSpPr>
          <p:cNvPr id="12" name="Rectangle 11">
            <a:extLst>
              <a:ext uri="{FF2B5EF4-FFF2-40B4-BE49-F238E27FC236}">
                <a16:creationId xmlns:a16="http://schemas.microsoft.com/office/drawing/2014/main" id="{33C52665-BB1B-6245-86E4-5B537E28A9F5}"/>
              </a:ext>
            </a:extLst>
          </p:cNvPr>
          <p:cNvSpPr/>
          <p:nvPr/>
        </p:nvSpPr>
        <p:spPr>
          <a:xfrm>
            <a:off x="4799312" y="2141318"/>
            <a:ext cx="1272988" cy="528917"/>
          </a:xfrm>
          <a:prstGeom prst="rect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Avenir Roman" panose="02000503020000020003" pitchFamily="2" charset="0"/>
              </a:rPr>
              <a:t>Bank APIs</a:t>
            </a: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EDDF007F-AE14-234F-B3E6-3E167029FCE4}"/>
              </a:ext>
            </a:extLst>
          </p:cNvPr>
          <p:cNvSpPr/>
          <p:nvPr/>
        </p:nvSpPr>
        <p:spPr>
          <a:xfrm>
            <a:off x="4796928" y="3010971"/>
            <a:ext cx="1272988" cy="528917"/>
          </a:xfrm>
          <a:prstGeom prst="rect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Avenir Roman" panose="02000503020000020003" pitchFamily="2" charset="0"/>
              </a:rPr>
              <a:t>Gov’t APIs</a:t>
            </a: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B0B2A06C-2E73-5B4E-B423-65270F515068}"/>
              </a:ext>
            </a:extLst>
          </p:cNvPr>
          <p:cNvSpPr/>
          <p:nvPr/>
        </p:nvSpPr>
        <p:spPr>
          <a:xfrm>
            <a:off x="7488194" y="4351128"/>
            <a:ext cx="1396598" cy="312835"/>
          </a:xfrm>
          <a:prstGeom prst="rect">
            <a:avLst/>
          </a:prstGeom>
          <a:ln>
            <a:noFill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900" dirty="0" err="1">
                <a:solidFill>
                  <a:schemeClr val="tx1"/>
                </a:solidFill>
                <a:latin typeface="Avenir Roman" panose="02000503020000020003" pitchFamily="2" charset="0"/>
              </a:rPr>
              <a:t>Cars.com</a:t>
            </a:r>
            <a:endParaRPr lang="en-US" sz="900" dirty="0">
              <a:solidFill>
                <a:schemeClr val="tx1"/>
              </a:solidFill>
              <a:latin typeface="Avenir Roman" panose="02000503020000020003" pitchFamily="2" charset="0"/>
            </a:endParaRPr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52D8AB7C-24A2-6647-8CF3-912653A866DA}"/>
              </a:ext>
            </a:extLst>
          </p:cNvPr>
          <p:cNvSpPr/>
          <p:nvPr/>
        </p:nvSpPr>
        <p:spPr>
          <a:xfrm>
            <a:off x="7522235" y="1885528"/>
            <a:ext cx="1396598" cy="312835"/>
          </a:xfrm>
          <a:prstGeom prst="rect">
            <a:avLst/>
          </a:prstGeom>
          <a:ln>
            <a:noFill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900" dirty="0">
                <a:solidFill>
                  <a:schemeClr val="tx1"/>
                </a:solidFill>
                <a:latin typeface="Avenir Roman" panose="02000503020000020003" pitchFamily="2" charset="0"/>
              </a:rPr>
              <a:t>Zillow.com</a:t>
            </a:r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86738ED9-9C77-2742-BBAF-C9F4FAFDFC3A}"/>
              </a:ext>
            </a:extLst>
          </p:cNvPr>
          <p:cNvSpPr/>
          <p:nvPr/>
        </p:nvSpPr>
        <p:spPr>
          <a:xfrm>
            <a:off x="7488194" y="3097077"/>
            <a:ext cx="1396598" cy="312835"/>
          </a:xfrm>
          <a:prstGeom prst="rect">
            <a:avLst/>
          </a:prstGeom>
          <a:ln>
            <a:noFill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900" dirty="0" err="1">
                <a:solidFill>
                  <a:schemeClr val="tx1"/>
                </a:solidFill>
                <a:latin typeface="Avenir Roman" panose="02000503020000020003" pitchFamily="2" charset="0"/>
              </a:rPr>
              <a:t>Mint.com</a:t>
            </a:r>
            <a:endParaRPr lang="en-US" sz="900" dirty="0">
              <a:solidFill>
                <a:schemeClr val="tx1"/>
              </a:solidFill>
              <a:latin typeface="Avenir Roman" panose="02000503020000020003" pitchFamily="2" charset="0"/>
            </a:endParaRP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D5158CEE-06C0-CC46-8955-6ADCAAD52488}"/>
              </a:ext>
            </a:extLst>
          </p:cNvPr>
          <p:cNvSpPr/>
          <p:nvPr/>
        </p:nvSpPr>
        <p:spPr>
          <a:xfrm>
            <a:off x="6368135" y="1778244"/>
            <a:ext cx="851641" cy="264459"/>
          </a:xfrm>
          <a:prstGeom prst="rect">
            <a:avLst/>
          </a:prstGeom>
          <a:solidFill>
            <a:srgbClr val="0070C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900" dirty="0">
                <a:latin typeface="Avenir Roman" panose="02000503020000020003" pitchFamily="2" charset="0"/>
              </a:rPr>
              <a:t>Mortgages</a:t>
            </a: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D446E3B1-1851-6942-B5B4-577EA488400F}"/>
              </a:ext>
            </a:extLst>
          </p:cNvPr>
          <p:cNvSpPr/>
          <p:nvPr/>
        </p:nvSpPr>
        <p:spPr>
          <a:xfrm>
            <a:off x="6368135" y="2114531"/>
            <a:ext cx="851641" cy="264459"/>
          </a:xfrm>
          <a:prstGeom prst="rect">
            <a:avLst/>
          </a:prstGeom>
          <a:solidFill>
            <a:srgbClr val="0070C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900" dirty="0">
                <a:latin typeface="Avenir Roman" panose="02000503020000020003" pitchFamily="2" charset="0"/>
              </a:rPr>
              <a:t>Online Payment</a:t>
            </a:r>
          </a:p>
        </p:txBody>
      </p:sp>
      <p:pic>
        <p:nvPicPr>
          <p:cNvPr id="21" name="Picture 20">
            <a:extLst>
              <a:ext uri="{FF2B5EF4-FFF2-40B4-BE49-F238E27FC236}">
                <a16:creationId xmlns:a16="http://schemas.microsoft.com/office/drawing/2014/main" id="{F63AE07B-14E1-5D49-8D44-86F79190C26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567781" y="2271480"/>
            <a:ext cx="1300700" cy="838487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292929"/>
            </a:solidFill>
            <a:miter lim="800000"/>
          </a:ln>
          <a:effectLst>
            <a:reflection blurRad="12700" stA="28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>
            <a:bevelT h="38100"/>
            <a:contourClr>
              <a:srgbClr val="C0C0C0"/>
            </a:contourClr>
          </a:sp3d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70035517-473C-A648-9615-01A1679EFAA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589936" y="1095584"/>
            <a:ext cx="1294856" cy="814890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292929"/>
            </a:solidFill>
            <a:miter lim="800000"/>
          </a:ln>
          <a:effectLst>
            <a:reflection blurRad="12700" stA="28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>
            <a:bevelT h="38100"/>
            <a:contourClr>
              <a:srgbClr val="C0C0C0"/>
            </a:contourClr>
          </a:sp3d>
        </p:spPr>
        <p:style>
          <a:lnRef idx="3">
            <a:schemeClr val="lt1"/>
          </a:lnRef>
          <a:fillRef idx="1">
            <a:schemeClr val="accent3"/>
          </a:fillRef>
          <a:effectRef idx="1">
            <a:schemeClr val="accent3"/>
          </a:effectRef>
          <a:fontRef idx="minor">
            <a:schemeClr val="lt1"/>
          </a:fontRef>
        </p:style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5F9E0AA3-1B49-8D48-9092-D1C7BB89701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589936" y="3505594"/>
            <a:ext cx="1250053" cy="846877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292929"/>
            </a:solidFill>
            <a:miter lim="800000"/>
          </a:ln>
          <a:effectLst>
            <a:reflection blurRad="12700" stA="28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>
            <a:bevelT h="38100"/>
            <a:contourClr>
              <a:srgbClr val="C0C0C0"/>
            </a:contourClr>
          </a:sp3d>
        </p:spPr>
      </p:pic>
      <p:sp>
        <p:nvSpPr>
          <p:cNvPr id="24" name="Rectangle 23">
            <a:extLst>
              <a:ext uri="{FF2B5EF4-FFF2-40B4-BE49-F238E27FC236}">
                <a16:creationId xmlns:a16="http://schemas.microsoft.com/office/drawing/2014/main" id="{CB42B65E-6255-8F4F-8923-2B2000679585}"/>
              </a:ext>
            </a:extLst>
          </p:cNvPr>
          <p:cNvSpPr/>
          <p:nvPr/>
        </p:nvSpPr>
        <p:spPr>
          <a:xfrm>
            <a:off x="6368135" y="2450818"/>
            <a:ext cx="851641" cy="264459"/>
          </a:xfrm>
          <a:prstGeom prst="rect">
            <a:avLst/>
          </a:prstGeom>
          <a:solidFill>
            <a:srgbClr val="0070C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900" dirty="0">
                <a:latin typeface="Avenir Roman" panose="02000503020000020003" pitchFamily="2" charset="0"/>
              </a:rPr>
              <a:t>Loans</a:t>
            </a: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C22A0BB7-B959-064F-9280-EF4BA6F7C08E}"/>
              </a:ext>
            </a:extLst>
          </p:cNvPr>
          <p:cNvSpPr/>
          <p:nvPr/>
        </p:nvSpPr>
        <p:spPr>
          <a:xfrm>
            <a:off x="6359170" y="2787105"/>
            <a:ext cx="851641" cy="264459"/>
          </a:xfrm>
          <a:prstGeom prst="rect">
            <a:avLst/>
          </a:prstGeom>
          <a:solidFill>
            <a:srgbClr val="0070C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900" dirty="0">
                <a:latin typeface="Avenir Roman" panose="02000503020000020003" pitchFamily="2" charset="0"/>
              </a:rPr>
              <a:t>Accounts</a:t>
            </a: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8B937084-A604-DE4A-96C9-0FFBA88D9C1C}"/>
              </a:ext>
            </a:extLst>
          </p:cNvPr>
          <p:cNvSpPr/>
          <p:nvPr/>
        </p:nvSpPr>
        <p:spPr>
          <a:xfrm>
            <a:off x="6359170" y="3123392"/>
            <a:ext cx="851641" cy="264459"/>
          </a:xfrm>
          <a:prstGeom prst="rect">
            <a:avLst/>
          </a:prstGeom>
          <a:solidFill>
            <a:srgbClr val="0070C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900" dirty="0">
                <a:latin typeface="Avenir Roman" panose="02000503020000020003" pitchFamily="2" charset="0"/>
              </a:rPr>
              <a:t>Deeds</a:t>
            </a:r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9FF6A8B9-EA7C-094B-9AE1-B8C37570FA6F}"/>
              </a:ext>
            </a:extLst>
          </p:cNvPr>
          <p:cNvSpPr/>
          <p:nvPr/>
        </p:nvSpPr>
        <p:spPr>
          <a:xfrm>
            <a:off x="6359169" y="3459679"/>
            <a:ext cx="851641" cy="264459"/>
          </a:xfrm>
          <a:prstGeom prst="rect">
            <a:avLst/>
          </a:prstGeom>
          <a:solidFill>
            <a:srgbClr val="0070C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900" dirty="0">
                <a:latin typeface="Avenir Roman" panose="02000503020000020003" pitchFamily="2" charset="0"/>
              </a:rPr>
              <a:t>Tax History</a:t>
            </a:r>
          </a:p>
        </p:txBody>
      </p:sp>
      <p:cxnSp>
        <p:nvCxnSpPr>
          <p:cNvPr id="31" name="Curved Connector 30">
            <a:extLst>
              <a:ext uri="{FF2B5EF4-FFF2-40B4-BE49-F238E27FC236}">
                <a16:creationId xmlns:a16="http://schemas.microsoft.com/office/drawing/2014/main" id="{81E5813F-762A-C242-9FF2-11348A931068}"/>
              </a:ext>
            </a:extLst>
          </p:cNvPr>
          <p:cNvCxnSpPr>
            <a:cxnSpLocks/>
            <a:stCxn id="12" idx="3"/>
            <a:endCxn id="19" idx="1"/>
          </p:cNvCxnSpPr>
          <p:nvPr/>
        </p:nvCxnSpPr>
        <p:spPr>
          <a:xfrm flipV="1">
            <a:off x="6072300" y="1910474"/>
            <a:ext cx="295835" cy="495303"/>
          </a:xfrm>
          <a:prstGeom prst="curved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" name="Curved Connector 32">
            <a:extLst>
              <a:ext uri="{FF2B5EF4-FFF2-40B4-BE49-F238E27FC236}">
                <a16:creationId xmlns:a16="http://schemas.microsoft.com/office/drawing/2014/main" id="{75723A94-1436-6044-B106-1687E7BB9A72}"/>
              </a:ext>
            </a:extLst>
          </p:cNvPr>
          <p:cNvCxnSpPr>
            <a:cxnSpLocks/>
            <a:stCxn id="12" idx="3"/>
            <a:endCxn id="20" idx="1"/>
          </p:cNvCxnSpPr>
          <p:nvPr/>
        </p:nvCxnSpPr>
        <p:spPr>
          <a:xfrm flipV="1">
            <a:off x="6072300" y="2246761"/>
            <a:ext cx="295835" cy="159016"/>
          </a:xfrm>
          <a:prstGeom prst="curved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Curved Connector 34">
            <a:extLst>
              <a:ext uri="{FF2B5EF4-FFF2-40B4-BE49-F238E27FC236}">
                <a16:creationId xmlns:a16="http://schemas.microsoft.com/office/drawing/2014/main" id="{DE465046-4D3B-4340-940E-FB5A6997D362}"/>
              </a:ext>
            </a:extLst>
          </p:cNvPr>
          <p:cNvCxnSpPr>
            <a:cxnSpLocks/>
            <a:stCxn id="12" idx="3"/>
            <a:endCxn id="24" idx="1"/>
          </p:cNvCxnSpPr>
          <p:nvPr/>
        </p:nvCxnSpPr>
        <p:spPr>
          <a:xfrm>
            <a:off x="6072300" y="2405777"/>
            <a:ext cx="295835" cy="177271"/>
          </a:xfrm>
          <a:prstGeom prst="curved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Curved Connector 36">
            <a:extLst>
              <a:ext uri="{FF2B5EF4-FFF2-40B4-BE49-F238E27FC236}">
                <a16:creationId xmlns:a16="http://schemas.microsoft.com/office/drawing/2014/main" id="{23999897-9707-1242-B7AA-9C4C1D918CFA}"/>
              </a:ext>
            </a:extLst>
          </p:cNvPr>
          <p:cNvCxnSpPr>
            <a:cxnSpLocks/>
            <a:stCxn id="12" idx="3"/>
            <a:endCxn id="25" idx="1"/>
          </p:cNvCxnSpPr>
          <p:nvPr/>
        </p:nvCxnSpPr>
        <p:spPr>
          <a:xfrm>
            <a:off x="6072300" y="2405777"/>
            <a:ext cx="286870" cy="513558"/>
          </a:xfrm>
          <a:prstGeom prst="curved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Curved Connector 38">
            <a:extLst>
              <a:ext uri="{FF2B5EF4-FFF2-40B4-BE49-F238E27FC236}">
                <a16:creationId xmlns:a16="http://schemas.microsoft.com/office/drawing/2014/main" id="{8A796F09-828B-924E-BEE8-20EF0303F375}"/>
              </a:ext>
            </a:extLst>
          </p:cNvPr>
          <p:cNvCxnSpPr>
            <a:cxnSpLocks/>
            <a:stCxn id="15" idx="3"/>
            <a:endCxn id="25" idx="1"/>
          </p:cNvCxnSpPr>
          <p:nvPr/>
        </p:nvCxnSpPr>
        <p:spPr>
          <a:xfrm flipV="1">
            <a:off x="6069916" y="2919335"/>
            <a:ext cx="289254" cy="356095"/>
          </a:xfrm>
          <a:prstGeom prst="curvedConnector3">
            <a:avLst/>
          </a:prstGeom>
          <a:ln>
            <a:solidFill>
              <a:srgbClr val="00206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1" name="Curved Connector 40">
            <a:extLst>
              <a:ext uri="{FF2B5EF4-FFF2-40B4-BE49-F238E27FC236}">
                <a16:creationId xmlns:a16="http://schemas.microsoft.com/office/drawing/2014/main" id="{E6B047B1-7E85-F144-AA28-155B22B7AEC0}"/>
              </a:ext>
            </a:extLst>
          </p:cNvPr>
          <p:cNvCxnSpPr>
            <a:cxnSpLocks/>
            <a:stCxn id="15" idx="3"/>
            <a:endCxn id="26" idx="1"/>
          </p:cNvCxnSpPr>
          <p:nvPr/>
        </p:nvCxnSpPr>
        <p:spPr>
          <a:xfrm flipV="1">
            <a:off x="6069916" y="3255622"/>
            <a:ext cx="289254" cy="19808"/>
          </a:xfrm>
          <a:prstGeom prst="curvedConnector3">
            <a:avLst/>
          </a:prstGeom>
          <a:ln>
            <a:solidFill>
              <a:srgbClr val="00206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9" name="Curved Connector 48">
            <a:extLst>
              <a:ext uri="{FF2B5EF4-FFF2-40B4-BE49-F238E27FC236}">
                <a16:creationId xmlns:a16="http://schemas.microsoft.com/office/drawing/2014/main" id="{92AEEF9E-82D0-514B-9DAF-D667BA24FA13}"/>
              </a:ext>
            </a:extLst>
          </p:cNvPr>
          <p:cNvCxnSpPr>
            <a:stCxn id="15" idx="3"/>
            <a:endCxn id="27" idx="1"/>
          </p:cNvCxnSpPr>
          <p:nvPr/>
        </p:nvCxnSpPr>
        <p:spPr>
          <a:xfrm>
            <a:off x="6069916" y="3275430"/>
            <a:ext cx="289253" cy="316479"/>
          </a:xfrm>
          <a:prstGeom prst="curvedConnector3">
            <a:avLst/>
          </a:prstGeom>
          <a:ln>
            <a:solidFill>
              <a:srgbClr val="00206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28" name="Picture 4" descr="Print">
            <a:extLst>
              <a:ext uri="{FF2B5EF4-FFF2-40B4-BE49-F238E27FC236}">
                <a16:creationId xmlns:a16="http://schemas.microsoft.com/office/drawing/2014/main" id="{A7E0CDB4-5C74-AA48-A50E-8701BFD3EC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35731" y="2214557"/>
            <a:ext cx="1291037" cy="12910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4" name="Date Placeholder 11">
            <a:extLst>
              <a:ext uri="{FF2B5EF4-FFF2-40B4-BE49-F238E27FC236}">
                <a16:creationId xmlns:a16="http://schemas.microsoft.com/office/drawing/2014/main" id="{22DA4084-BEFF-D445-9C92-CCAA4F9308DB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 vert="horz" lIns="91440" tIns="45720" rIns="91440" bIns="45720" rtlCol="0" anchor="ctr"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Roman" panose="02000503020000020003" pitchFamily="2" charset="0"/>
              </a:rPr>
              <a:t>Copyrighted &amp; Proprietary. @2019. All Rights Reserved.</a:t>
            </a:r>
          </a:p>
        </p:txBody>
      </p:sp>
      <p:sp>
        <p:nvSpPr>
          <p:cNvPr id="36" name="Slide Number Placeholder 51">
            <a:extLst>
              <a:ext uri="{FF2B5EF4-FFF2-40B4-BE49-F238E27FC236}">
                <a16:creationId xmlns:a16="http://schemas.microsoft.com/office/drawing/2014/main" id="{6115E74C-8762-0144-8971-EDBB4C94CE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471955" y="4767264"/>
            <a:ext cx="1456184" cy="273844"/>
          </a:xfrm>
        </p:spPr>
        <p:txBody>
          <a:bodyPr/>
          <a:lstStyle/>
          <a:p>
            <a:fld id="{C5023198-8CBC-4C98-89F7-06EF3E23C9C8}" type="slidenum">
              <a:rPr lang="en-US" smtClean="0">
                <a:latin typeface="Avenir Roman" panose="02000503020000020003" pitchFamily="2" charset="0"/>
              </a:rPr>
              <a:t>6</a:t>
            </a:fld>
            <a:endParaRPr lang="en-US" dirty="0">
              <a:latin typeface="Avenir Roman" panose="02000503020000020003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640907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1" fill="hold">
                      <p:stCondLst>
                        <p:cond delay="indefinite"/>
                      </p:stCondLst>
                      <p:childTnLst>
                        <p:par>
                          <p:cTn id="72" fill="hold">
                            <p:stCondLst>
                              <p:cond delay="0"/>
                            </p:stCondLst>
                            <p:childTnLst>
                              <p:par>
                                <p:cTn id="7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7" fill="hold">
                      <p:stCondLst>
                        <p:cond delay="indefinite"/>
                      </p:stCondLst>
                      <p:childTnLst>
                        <p:par>
                          <p:cTn id="78" fill="hold">
                            <p:stCondLst>
                              <p:cond delay="0"/>
                            </p:stCondLst>
                            <p:childTnLst>
                              <p:par>
                                <p:cTn id="7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  <p:bldP spid="7" grpId="0" animBg="1"/>
      <p:bldP spid="8" grpId="0" animBg="1"/>
      <p:bldP spid="9" grpId="0" animBg="1"/>
      <p:bldP spid="10" grpId="0" animBg="1"/>
      <p:bldP spid="12" grpId="0" animBg="1"/>
      <p:bldP spid="15" grpId="0" animBg="1"/>
      <p:bldP spid="16" grpId="0" animBg="1"/>
      <p:bldP spid="17" grpId="0" animBg="1"/>
      <p:bldP spid="18" grpId="0" animBg="1"/>
      <p:bldP spid="19" grpId="0" animBg="1"/>
      <p:bldP spid="20" grpId="0" animBg="1"/>
      <p:bldP spid="24" grpId="0" animBg="1"/>
      <p:bldP spid="25" grpId="0" animBg="1"/>
      <p:bldP spid="26" grpId="0" animBg="1"/>
      <p:bldP spid="27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6" name="Picture 4" descr="Related image">
            <a:hlinkClick r:id="rId2"/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28950" y="1162041"/>
            <a:ext cx="5391149" cy="28168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2" descr="mage result for hyperledge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56040" y="91116"/>
            <a:ext cx="468804" cy="4688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480060" y="1555772"/>
            <a:ext cx="2064265" cy="2031956"/>
          </a:xfrm>
          <a:prstGeom prst="ellipse">
            <a:avLst/>
          </a:prstGeom>
          <a:solidFill>
            <a:schemeClr val="tx1">
              <a:lumMod val="85000"/>
              <a:lumOff val="15000"/>
            </a:schemeClr>
          </a:solidFill>
          <a:ln w="174625" cmpd="thinThick">
            <a:solidFill>
              <a:schemeClr val="tx1">
                <a:lumMod val="85000"/>
                <a:lumOff val="15000"/>
              </a:schemeClr>
            </a:solidFill>
          </a:ln>
        </p:spPr>
        <p:txBody>
          <a:bodyPr vert="horz" lIns="91440" tIns="45720" rIns="91440" bIns="45720" rtlCol="0" anchor="ctr">
            <a:normAutofit/>
          </a:bodyPr>
          <a:lstStyle/>
          <a:p>
            <a:pPr marL="17446" algn="ctr"/>
            <a:r>
              <a:rPr lang="en-US" sz="1300" kern="1200" dirty="0">
                <a:solidFill>
                  <a:schemeClr val="bg1"/>
                </a:solidFill>
                <a:latin typeface="+mj-lt"/>
                <a:ea typeface="+mj-ea"/>
                <a:cs typeface="+mj-cs"/>
              </a:rPr>
              <a:t>Blockchain – The Democratization of Trust</a:t>
            </a:r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21D387DE-A5D7-0B47-BD35-40A7B157EDE4}"/>
              </a:ext>
            </a:extLst>
          </p:cNvPr>
          <p:cNvSpPr txBox="1">
            <a:spLocks/>
          </p:cNvSpPr>
          <p:nvPr/>
        </p:nvSpPr>
        <p:spPr>
          <a:xfrm>
            <a:off x="134471" y="403412"/>
            <a:ext cx="7816103" cy="337581"/>
          </a:xfrm>
          <a:prstGeom prst="rect">
            <a:avLst/>
          </a:prstGeom>
        </p:spPr>
        <p:txBody>
          <a:bodyPr vert="horz" wrap="square" lIns="0" tIns="11545" rIns="0" bIns="0" rtlCol="0" anchor="ctr">
            <a:spAutoFit/>
          </a:bodyPr>
          <a:lstStyle>
            <a:defPPr>
              <a:defRPr lang="en-US"/>
            </a:defPPr>
            <a:lvl1pPr marL="17446">
              <a:lnSpc>
                <a:spcPct val="90000"/>
              </a:lnSpc>
              <a:spcBef>
                <a:spcPts val="137"/>
              </a:spcBef>
              <a:buNone/>
              <a:defRPr sz="2000">
                <a:solidFill>
                  <a:srgbClr val="F15A40"/>
                </a:solidFill>
                <a:latin typeface="Avenir Book" charset="0"/>
                <a:ea typeface="+mj-ea"/>
                <a:cs typeface="+mj-cs"/>
              </a:defRPr>
            </a:lvl1pPr>
          </a:lstStyle>
          <a:p>
            <a:r>
              <a:rPr lang="en-US" dirty="0">
                <a:sym typeface="Helvetica Light"/>
              </a:rPr>
              <a:t>We are reimagining Trust</a:t>
            </a:r>
          </a:p>
        </p:txBody>
      </p:sp>
      <p:sp>
        <p:nvSpPr>
          <p:cNvPr id="7" name="Date Placeholder 11">
            <a:extLst>
              <a:ext uri="{FF2B5EF4-FFF2-40B4-BE49-F238E27FC236}">
                <a16:creationId xmlns:a16="http://schemas.microsoft.com/office/drawing/2014/main" id="{BF51DED5-D007-BD4A-A761-761C7565DD6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 vert="horz" lIns="91440" tIns="45720" rIns="91440" bIns="45720" rtlCol="0" anchor="ctr"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Roman" panose="02000503020000020003" pitchFamily="2" charset="0"/>
              </a:rPr>
              <a:t>Copyrighted &amp; Proprietary. @2019. All Rights Reserved.</a:t>
            </a:r>
          </a:p>
        </p:txBody>
      </p:sp>
      <p:sp>
        <p:nvSpPr>
          <p:cNvPr id="8" name="Slide Number Placeholder 51">
            <a:extLst>
              <a:ext uri="{FF2B5EF4-FFF2-40B4-BE49-F238E27FC236}">
                <a16:creationId xmlns:a16="http://schemas.microsoft.com/office/drawing/2014/main" id="{8C87E33E-579B-D04E-8391-25F81568B6A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471955" y="4767264"/>
            <a:ext cx="1456184" cy="273844"/>
          </a:xfrm>
        </p:spPr>
        <p:txBody>
          <a:bodyPr/>
          <a:lstStyle/>
          <a:p>
            <a:fld id="{C5023198-8CBC-4C98-89F7-06EF3E23C9C8}" type="slidenum">
              <a:rPr lang="en-US" smtClean="0">
                <a:latin typeface="Avenir Roman" panose="02000503020000020003" pitchFamily="2" charset="0"/>
              </a:rPr>
              <a:t>7</a:t>
            </a:fld>
            <a:endParaRPr lang="en-US" dirty="0">
              <a:latin typeface="Avenir Roman" panose="02000503020000020003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3137210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Urbanization and place</a:t>
            </a:r>
            <a:endParaRPr lang="en-US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95209943-4FA3-AB40-9415-CEFC79FA83D7}"/>
              </a:ext>
            </a:extLst>
          </p:cNvPr>
          <p:cNvSpPr/>
          <p:nvPr/>
        </p:nvSpPr>
        <p:spPr>
          <a:xfrm>
            <a:off x="310896" y="676656"/>
            <a:ext cx="530352" cy="557784"/>
          </a:xfrm>
          <a:prstGeom prst="rect">
            <a:avLst/>
          </a:prstGeom>
          <a:solidFill>
            <a:srgbClr val="42556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Date Placeholder 11">
            <a:extLst>
              <a:ext uri="{FF2B5EF4-FFF2-40B4-BE49-F238E27FC236}">
                <a16:creationId xmlns:a16="http://schemas.microsoft.com/office/drawing/2014/main" id="{EB15E06A-E077-9049-9D67-DF103D8C4897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Book" charset="0"/>
                <a:ea typeface="Avenir Book" charset="0"/>
                <a:cs typeface="Avenir Book" charset="0"/>
              </a:rPr>
              <a:t>Copyrighted &amp; Proprietary. @2019. All Rights Reserved.</a:t>
            </a:r>
          </a:p>
        </p:txBody>
      </p:sp>
    </p:spTree>
    <p:extLst>
      <p:ext uri="{BB962C8B-B14F-4D97-AF65-F5344CB8AC3E}">
        <p14:creationId xmlns:p14="http://schemas.microsoft.com/office/powerpoint/2010/main" val="49862801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4CB077B3-ADB0-5644-B028-EC26567A07D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8479" y="660389"/>
            <a:ext cx="4116453" cy="1545064"/>
          </a:xfrm>
          <a:prstGeom prst="rect">
            <a:avLst/>
          </a:prstGeom>
        </p:spPr>
      </p:pic>
      <p:sp>
        <p:nvSpPr>
          <p:cNvPr id="7" name="Rectangle 6">
            <a:extLst>
              <a:ext uri="{FF2B5EF4-FFF2-40B4-BE49-F238E27FC236}">
                <a16:creationId xmlns:a16="http://schemas.microsoft.com/office/drawing/2014/main" id="{72823FFD-50B1-7D40-AC6E-45032E1062EF}"/>
              </a:ext>
            </a:extLst>
          </p:cNvPr>
          <p:cNvSpPr/>
          <p:nvPr/>
        </p:nvSpPr>
        <p:spPr>
          <a:xfrm>
            <a:off x="188259" y="0"/>
            <a:ext cx="8328212" cy="867930"/>
          </a:xfrm>
          <a:prstGeom prst="rect">
            <a:avLst/>
          </a:prstGeom>
        </p:spPr>
        <p:txBody>
          <a:bodyPr vert="horz" wrap="square" lIns="0" tIns="11545" rIns="0" bIns="0" rtlCol="0" anchor="ctr">
            <a:spAutoFit/>
          </a:bodyPr>
          <a:lstStyle/>
          <a:p>
            <a:pPr marL="17446">
              <a:lnSpc>
                <a:spcPct val="90000"/>
              </a:lnSpc>
              <a:spcBef>
                <a:spcPts val="137"/>
              </a:spcBef>
            </a:pPr>
            <a:r>
              <a:rPr lang="en-US" sz="2118" dirty="0">
                <a:solidFill>
                  <a:srgbClr val="F15A40"/>
                </a:solidFill>
                <a:latin typeface="Avenir Book" charset="0"/>
              </a:rPr>
              <a:t>Urban Spatial Structure: From Dichotomy to Continuum</a:t>
            </a:r>
          </a:p>
        </p:txBody>
      </p:sp>
      <p:pic>
        <p:nvPicPr>
          <p:cNvPr id="1026" name="Picture 2" descr="https://upload.wikimedia.org/wikipedia/commons/5/51/MapofEmergingUSMegaregions.png">
            <a:extLst>
              <a:ext uri="{FF2B5EF4-FFF2-40B4-BE49-F238E27FC236}">
                <a16:creationId xmlns:a16="http://schemas.microsoft.com/office/drawing/2014/main" id="{771B6565-4DA9-9042-9EFF-6EBAD2AF224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17819" y="2205453"/>
            <a:ext cx="3694226" cy="24628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Slide Number Placeholder 51">
            <a:extLst>
              <a:ext uri="{FF2B5EF4-FFF2-40B4-BE49-F238E27FC236}">
                <a16:creationId xmlns:a16="http://schemas.microsoft.com/office/drawing/2014/main" id="{517B38F9-31BB-9C4A-828C-9EA8E9F6CC3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471955" y="4767264"/>
            <a:ext cx="1456184" cy="273844"/>
          </a:xfrm>
        </p:spPr>
        <p:txBody>
          <a:bodyPr/>
          <a:lstStyle/>
          <a:p>
            <a:fld id="{C5023198-8CBC-4C98-89F7-06EF3E23C9C8}" type="slidenum">
              <a:rPr lang="en-US" smtClean="0">
                <a:latin typeface="Avenir Roman" panose="02000503020000020003" pitchFamily="2" charset="0"/>
              </a:rPr>
              <a:t>9</a:t>
            </a:fld>
            <a:endParaRPr lang="en-US" dirty="0">
              <a:latin typeface="Avenir Roman" panose="02000503020000020003" pitchFamily="2" charset="0"/>
            </a:endParaRPr>
          </a:p>
        </p:txBody>
      </p:sp>
      <p:sp>
        <p:nvSpPr>
          <p:cNvPr id="10" name="Date Placeholder 11">
            <a:extLst>
              <a:ext uri="{FF2B5EF4-FFF2-40B4-BE49-F238E27FC236}">
                <a16:creationId xmlns:a16="http://schemas.microsoft.com/office/drawing/2014/main" id="{3A224D9C-7F7D-4D45-8D1E-A575D4CD2A7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 vert="horz" lIns="91440" tIns="45720" rIns="91440" bIns="45720" rtlCol="0" anchor="ctr"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Roman" panose="02000503020000020003" pitchFamily="2" charset="0"/>
              </a:rPr>
              <a:t>Copyrighted &amp; Proprietary. @2019. All Rights Reserved.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0D385D95-B53E-7A4C-9AE5-B40B75E4CEA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104965" y="1251935"/>
            <a:ext cx="2665681" cy="2448247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6439AE50-DEF5-054D-B6D3-605390A2DEA5}"/>
              </a:ext>
            </a:extLst>
          </p:cNvPr>
          <p:cNvSpPr txBox="1"/>
          <p:nvPr/>
        </p:nvSpPr>
        <p:spPr>
          <a:xfrm>
            <a:off x="6483063" y="3700182"/>
            <a:ext cx="1909483" cy="448236"/>
          </a:xfrm>
          <a:prstGeom prst="rect">
            <a:avLst/>
          </a:prstGeom>
        </p:spPr>
        <p:txBody>
          <a:bodyPr vert="horz" wrap="square" lIns="91440" tIns="45720" rIns="91440" bIns="45720" rtlCol="0" anchor="ctr">
            <a:normAutofit/>
          </a:bodyPr>
          <a:lstStyle/>
          <a:p>
            <a:pPr algn="ctr"/>
            <a:r>
              <a:rPr lang="en-US" sz="1200" dirty="0">
                <a:latin typeface="Avenir Roman" panose="02000503020000020003" pitchFamily="2" charset="0"/>
              </a:rPr>
              <a:t>Greater Washington</a:t>
            </a: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E369DAC6-EB4E-A547-80C0-AF4DBC5BD821}"/>
              </a:ext>
            </a:extLst>
          </p:cNvPr>
          <p:cNvSpPr/>
          <p:nvPr/>
        </p:nvSpPr>
        <p:spPr>
          <a:xfrm>
            <a:off x="2236562" y="4749464"/>
            <a:ext cx="4927717" cy="33829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tIns="45995" bIns="45995" anchor="b"/>
          <a:lstStyle/>
          <a:p>
            <a:pPr marL="399690" indent="-399690" eaLnBrk="0" hangingPunct="0"/>
            <a:r>
              <a:rPr lang="en-US" sz="500" dirty="0">
                <a:latin typeface="Avenir Roman" panose="02000503020000020003" pitchFamily="2" charset="0"/>
              </a:rPr>
              <a:t>Source: Adapted from World Bank (2009) World Development Report 2009: Reshaping Economy Geography.</a:t>
            </a:r>
          </a:p>
          <a:p>
            <a:pPr marL="399690" indent="-399690" eaLnBrk="0" hangingPunct="0"/>
            <a:r>
              <a:rPr lang="en-US" sz="500" dirty="0">
                <a:latin typeface="Avenir Roman" panose="02000503020000020003" pitchFamily="2" charset="0"/>
              </a:rPr>
              <a:t>Source: Regional Plan Association, illustrates eleven metropolitan areas that are growing into megaregions</a:t>
            </a:r>
          </a:p>
          <a:p>
            <a:pPr marL="399690" indent="-399690" eaLnBrk="0" hangingPunct="0"/>
            <a:r>
              <a:rPr lang="en-US" sz="500" dirty="0">
                <a:latin typeface="Avenir Roman" panose="02000503020000020003" pitchFamily="2" charset="0"/>
              </a:rPr>
              <a:t>Source: Map of the Washington-Baltimore-Arlington, DC-MD-VA-WV-PA Combined Statistical Area released as part of the US Census Bureau's 2012 Economic Census</a:t>
            </a:r>
          </a:p>
        </p:txBody>
      </p:sp>
    </p:spTree>
    <p:extLst>
      <p:ext uri="{BB962C8B-B14F-4D97-AF65-F5344CB8AC3E}">
        <p14:creationId xmlns:p14="http://schemas.microsoft.com/office/powerpoint/2010/main" val="391149886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/>
      <p:bldP spid="13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Demographics </a:t>
            </a:r>
            <a:endParaRPr lang="en-US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95209943-4FA3-AB40-9415-CEFC79FA83D7}"/>
              </a:ext>
            </a:extLst>
          </p:cNvPr>
          <p:cNvSpPr/>
          <p:nvPr/>
        </p:nvSpPr>
        <p:spPr>
          <a:xfrm>
            <a:off x="310896" y="676656"/>
            <a:ext cx="530352" cy="557784"/>
          </a:xfrm>
          <a:prstGeom prst="rect">
            <a:avLst/>
          </a:prstGeom>
          <a:solidFill>
            <a:srgbClr val="42556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Date Placeholder 11">
            <a:extLst>
              <a:ext uri="{FF2B5EF4-FFF2-40B4-BE49-F238E27FC236}">
                <a16:creationId xmlns:a16="http://schemas.microsoft.com/office/drawing/2014/main" id="{EB15E06A-E077-9049-9D67-DF103D8C4897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Book" charset="0"/>
                <a:ea typeface="Avenir Book" charset="0"/>
                <a:cs typeface="Avenir Book" charset="0"/>
              </a:rPr>
              <a:t>Copyrighted &amp; Proprietary. @2019. All Rights Reserved.</a:t>
            </a:r>
          </a:p>
        </p:txBody>
      </p:sp>
    </p:spTree>
    <p:extLst>
      <p:ext uri="{BB962C8B-B14F-4D97-AF65-F5344CB8AC3E}">
        <p14:creationId xmlns:p14="http://schemas.microsoft.com/office/powerpoint/2010/main" val="347851438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235324" y="302559"/>
            <a:ext cx="8269941" cy="337581"/>
          </a:xfrm>
          <a:prstGeom prst="rect">
            <a:avLst/>
          </a:prstGeom>
        </p:spPr>
        <p:txBody>
          <a:bodyPr vert="horz" wrap="square" lIns="0" tIns="11545" rIns="0" bIns="0" rtlCol="0">
            <a:spAutoFit/>
          </a:bodyPr>
          <a:lstStyle>
            <a:defPPr>
              <a:defRPr lang="en-US"/>
            </a:defPPr>
            <a:lvl1pPr marL="17446">
              <a:spcBef>
                <a:spcPts val="137"/>
              </a:spcBef>
              <a:defRPr sz="4945" b="0" i="0">
                <a:solidFill>
                  <a:srgbClr val="F15A40"/>
                </a:solidFill>
                <a:latin typeface="Source Sans Pro Light"/>
                <a:ea typeface="+mj-ea"/>
                <a:cs typeface="Source Sans Pro Light"/>
              </a:defRPr>
            </a:lvl1pPr>
          </a:lstStyle>
          <a:p>
            <a:r>
              <a:rPr lang="en-US" sz="2118" dirty="0"/>
              <a:t>Changing Demographics – Who we are</a:t>
            </a:r>
          </a:p>
        </p:txBody>
      </p:sp>
      <p:sp>
        <p:nvSpPr>
          <p:cNvPr id="21" name="Date Placeholder 11">
            <a:extLst>
              <a:ext uri="{FF2B5EF4-FFF2-40B4-BE49-F238E27FC236}">
                <a16:creationId xmlns:a16="http://schemas.microsoft.com/office/drawing/2014/main" id="{867379DD-8CE6-F24B-8063-1ACE823BA39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 vert="horz" lIns="91440" tIns="45720" rIns="91440" bIns="45720" rtlCol="0" anchor="ctr"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Roman" panose="02000503020000020003" pitchFamily="2" charset="0"/>
              </a:rPr>
              <a:t>Copyrighted &amp; Proprietary. @2019. All Rights Reserved.</a:t>
            </a:r>
          </a:p>
        </p:txBody>
      </p:sp>
      <p:sp>
        <p:nvSpPr>
          <p:cNvPr id="22" name="Slide Number Placeholder 51">
            <a:extLst>
              <a:ext uri="{FF2B5EF4-FFF2-40B4-BE49-F238E27FC236}">
                <a16:creationId xmlns:a16="http://schemas.microsoft.com/office/drawing/2014/main" id="{08A18268-9E36-B343-85F5-877E127322F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471955" y="4773570"/>
            <a:ext cx="1456184" cy="273844"/>
          </a:xfrm>
        </p:spPr>
        <p:txBody>
          <a:bodyPr/>
          <a:lstStyle/>
          <a:p>
            <a:fld id="{C5023198-8CBC-4C98-89F7-06EF3E23C9C8}" type="slidenum">
              <a:rPr lang="en-US" smtClean="0">
                <a:latin typeface="Avenir Roman" panose="02000503020000020003" pitchFamily="2" charset="0"/>
              </a:rPr>
              <a:t>11</a:t>
            </a:fld>
            <a:endParaRPr lang="en-US" dirty="0">
              <a:latin typeface="Avenir Roman" panose="02000503020000020003" pitchFamily="2" charset="0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A9825488-8F34-594A-9ECD-D9DAAEB3C7C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5324" y="827334"/>
            <a:ext cx="4478665" cy="3135066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CBD618BD-4E46-D648-95C3-8859CE954D8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13989" y="617694"/>
            <a:ext cx="4125677" cy="1954056"/>
          </a:xfrm>
          <a:prstGeom prst="rect">
            <a:avLst/>
          </a:prstGeom>
        </p:spPr>
      </p:pic>
      <p:pic>
        <p:nvPicPr>
          <p:cNvPr id="25" name="Picture 3" descr="06p102_f07">
            <a:extLst>
              <a:ext uri="{FF2B5EF4-FFF2-40B4-BE49-F238E27FC236}">
                <a16:creationId xmlns:a16="http://schemas.microsoft.com/office/drawing/2014/main" id="{F1FACA7D-0F66-DF49-BC7C-632067FB10E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67623" y="2789009"/>
            <a:ext cx="3554775" cy="160142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6" name="Rectangle 25">
            <a:extLst>
              <a:ext uri="{FF2B5EF4-FFF2-40B4-BE49-F238E27FC236}">
                <a16:creationId xmlns:a16="http://schemas.microsoft.com/office/drawing/2014/main" id="{A865B7DA-51DD-1444-8715-C83066D4E35B}"/>
              </a:ext>
            </a:extLst>
          </p:cNvPr>
          <p:cNvSpPr/>
          <p:nvPr/>
        </p:nvSpPr>
        <p:spPr>
          <a:xfrm>
            <a:off x="2724150" y="4869655"/>
            <a:ext cx="4572000" cy="184666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600" dirty="0">
                <a:latin typeface="Avenir Book" panose="02000503020000020003" pitchFamily="2" charset="0"/>
              </a:rPr>
              <a:t>Source: ourworlddata.org</a:t>
            </a:r>
          </a:p>
        </p:txBody>
      </p:sp>
    </p:spTree>
    <p:extLst>
      <p:ext uri="{BB962C8B-B14F-4D97-AF65-F5344CB8AC3E}">
        <p14:creationId xmlns:p14="http://schemas.microsoft.com/office/powerpoint/2010/main" val="20338066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235324" y="302559"/>
            <a:ext cx="8269941" cy="337581"/>
          </a:xfrm>
          <a:prstGeom prst="rect">
            <a:avLst/>
          </a:prstGeom>
        </p:spPr>
        <p:txBody>
          <a:bodyPr vert="horz" wrap="square" lIns="0" tIns="11545" rIns="0" bIns="0" rtlCol="0">
            <a:spAutoFit/>
          </a:bodyPr>
          <a:lstStyle>
            <a:defPPr>
              <a:defRPr lang="en-US"/>
            </a:defPPr>
            <a:lvl1pPr marL="17446">
              <a:spcBef>
                <a:spcPts val="137"/>
              </a:spcBef>
              <a:defRPr sz="4945" b="0" i="0">
                <a:solidFill>
                  <a:srgbClr val="F15A40"/>
                </a:solidFill>
                <a:latin typeface="Source Sans Pro Light"/>
                <a:ea typeface="+mj-ea"/>
                <a:cs typeface="Source Sans Pro Light"/>
              </a:defRPr>
            </a:lvl1pPr>
          </a:lstStyle>
          <a:p>
            <a:r>
              <a:rPr lang="en-US" sz="2118" dirty="0"/>
              <a:t>What we do: 150 Years of US Employment History</a:t>
            </a:r>
          </a:p>
        </p:txBody>
      </p:sp>
      <p:sp>
        <p:nvSpPr>
          <p:cNvPr id="21" name="Date Placeholder 11">
            <a:extLst>
              <a:ext uri="{FF2B5EF4-FFF2-40B4-BE49-F238E27FC236}">
                <a16:creationId xmlns:a16="http://schemas.microsoft.com/office/drawing/2014/main" id="{867379DD-8CE6-F24B-8063-1ACE823BA39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 vert="horz" lIns="91440" tIns="45720" rIns="91440" bIns="45720" rtlCol="0" anchor="ctr"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Roman" panose="02000503020000020003" pitchFamily="2" charset="0"/>
              </a:rPr>
              <a:t>Copyrighted &amp; Proprietary. @2019. All Rights Reserved.</a:t>
            </a:r>
          </a:p>
        </p:txBody>
      </p:sp>
      <p:sp>
        <p:nvSpPr>
          <p:cNvPr id="22" name="Slide Number Placeholder 51">
            <a:extLst>
              <a:ext uri="{FF2B5EF4-FFF2-40B4-BE49-F238E27FC236}">
                <a16:creationId xmlns:a16="http://schemas.microsoft.com/office/drawing/2014/main" id="{08A18268-9E36-B343-85F5-877E127322F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471955" y="4773570"/>
            <a:ext cx="1456184" cy="273844"/>
          </a:xfrm>
        </p:spPr>
        <p:txBody>
          <a:bodyPr/>
          <a:lstStyle/>
          <a:p>
            <a:fld id="{C5023198-8CBC-4C98-89F7-06EF3E23C9C8}" type="slidenum">
              <a:rPr lang="en-US" smtClean="0">
                <a:latin typeface="Avenir Roman" panose="02000503020000020003" pitchFamily="2" charset="0"/>
              </a:rPr>
              <a:t>12</a:t>
            </a:fld>
            <a:endParaRPr lang="en-US" dirty="0">
              <a:latin typeface="Avenir Roman" panose="02000503020000020003" pitchFamily="2" charset="0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D021A2D7-F222-A340-B54B-849285BFB90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10246" y="1003383"/>
            <a:ext cx="7071703" cy="3503029"/>
          </a:xfrm>
          <a:prstGeom prst="rect">
            <a:avLst/>
          </a:prstGeom>
        </p:spPr>
      </p:pic>
      <p:sp>
        <p:nvSpPr>
          <p:cNvPr id="4" name="Rectangle 3">
            <a:extLst>
              <a:ext uri="{FF2B5EF4-FFF2-40B4-BE49-F238E27FC236}">
                <a16:creationId xmlns:a16="http://schemas.microsoft.com/office/drawing/2014/main" id="{5A49271D-0D18-4846-A4CD-FB8E5BCE8119}"/>
              </a:ext>
            </a:extLst>
          </p:cNvPr>
          <p:cNvSpPr/>
          <p:nvPr/>
        </p:nvSpPr>
        <p:spPr>
          <a:xfrm>
            <a:off x="2724150" y="4869655"/>
            <a:ext cx="4572000" cy="184666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600" dirty="0">
                <a:latin typeface="Avenir Book" panose="02000503020000020003" pitchFamily="2" charset="0"/>
              </a:rPr>
              <a:t>Source: https://www.visualcapitalist.com/visualizing-150-years-of-u-s-employment-history/</a:t>
            </a:r>
          </a:p>
        </p:txBody>
      </p:sp>
    </p:spTree>
    <p:extLst>
      <p:ext uri="{BB962C8B-B14F-4D97-AF65-F5344CB8AC3E}">
        <p14:creationId xmlns:p14="http://schemas.microsoft.com/office/powerpoint/2010/main" val="241537990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How does it all come together?</a:t>
            </a:r>
            <a:endParaRPr lang="en-US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95209943-4FA3-AB40-9415-CEFC79FA83D7}"/>
              </a:ext>
            </a:extLst>
          </p:cNvPr>
          <p:cNvSpPr/>
          <p:nvPr/>
        </p:nvSpPr>
        <p:spPr>
          <a:xfrm>
            <a:off x="310896" y="676656"/>
            <a:ext cx="530352" cy="557784"/>
          </a:xfrm>
          <a:prstGeom prst="rect">
            <a:avLst/>
          </a:prstGeom>
          <a:solidFill>
            <a:srgbClr val="42556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Date Placeholder 11">
            <a:extLst>
              <a:ext uri="{FF2B5EF4-FFF2-40B4-BE49-F238E27FC236}">
                <a16:creationId xmlns:a16="http://schemas.microsoft.com/office/drawing/2014/main" id="{EB15E06A-E077-9049-9D67-DF103D8C4897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Book" charset="0"/>
                <a:ea typeface="Avenir Book" charset="0"/>
                <a:cs typeface="Avenir Book" charset="0"/>
              </a:rPr>
              <a:t>Copyrighted &amp; Proprietary. @2019. All Rights Reserved.</a:t>
            </a:r>
          </a:p>
        </p:txBody>
      </p:sp>
    </p:spTree>
    <p:extLst>
      <p:ext uri="{BB962C8B-B14F-4D97-AF65-F5344CB8AC3E}">
        <p14:creationId xmlns:p14="http://schemas.microsoft.com/office/powerpoint/2010/main" val="111003165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1"/>
          <p:cNvSpPr txBox="1">
            <a:spLocks noChangeArrowheads="1"/>
          </p:cNvSpPr>
          <p:nvPr/>
        </p:nvSpPr>
        <p:spPr bwMode="auto">
          <a:xfrm>
            <a:off x="127238" y="154814"/>
            <a:ext cx="3546719" cy="581313"/>
          </a:xfrm>
          <a:prstGeom prst="rect">
            <a:avLst/>
          </a:prstGeom>
          <a:noFill/>
          <a:extLst>
            <a:ext uri="{FAA26D3D-D897-4be2-8F04-BA451C77F1D7}">
              <ma14:placeholderFlag xmlns="" xmlns:ma14="http://schemas.microsoft.com/office/mac/drawingml/2011/main" val="1"/>
            </a:ex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rtlCol="0">
            <a:spAutoFit/>
          </a:bodyPr>
          <a:lstStyle>
            <a:defPPr>
              <a:defRPr lang="en-US"/>
            </a:defPPr>
            <a:lvl1pPr>
              <a:defRPr sz="1600">
                <a:latin typeface="Source Sans Pro Light"/>
                <a:cs typeface="Source Sans Pro Light"/>
              </a:defRPr>
            </a:lvl1pPr>
          </a:lstStyle>
          <a:p>
            <a:r>
              <a:rPr lang="en-US" sz="1059" i="1" dirty="0">
                <a:latin typeface="Avenir Book" charset="0"/>
                <a:ea typeface="Avenir Book" charset="0"/>
                <a:cs typeface="Avenir Book" charset="0"/>
              </a:rPr>
              <a:t>An urban ecosystem that uses information and data to anticipate problems and better utilize resources…across multiple disciplines.</a:t>
            </a:r>
          </a:p>
        </p:txBody>
      </p:sp>
      <p:sp>
        <p:nvSpPr>
          <p:cNvPr id="13" name="Content Placeholder 2"/>
          <p:cNvSpPr txBox="1">
            <a:spLocks/>
          </p:cNvSpPr>
          <p:nvPr/>
        </p:nvSpPr>
        <p:spPr bwMode="auto">
          <a:xfrm>
            <a:off x="127238" y="759933"/>
            <a:ext cx="3630706" cy="7443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>
              <a:defRPr sz="1600" i="1">
                <a:latin typeface="Source Sans Pro Light"/>
                <a:cs typeface="Source Sans Pro Light"/>
              </a:defRPr>
            </a:lvl1pPr>
          </a:lstStyle>
          <a:p>
            <a:r>
              <a:rPr lang="en-US" sz="1059" dirty="0">
                <a:latin typeface="Avenir Book" charset="0"/>
                <a:ea typeface="Avenir Book" charset="0"/>
                <a:cs typeface="Avenir Book" charset="0"/>
                <a:sym typeface="HelvNeue Bold for IBM" charset="0"/>
              </a:rPr>
              <a:t>And the applications of data &amp; analytics across the domains of an urban setting led to the term “Smart Cities”</a:t>
            </a:r>
          </a:p>
          <a:p>
            <a:endParaRPr lang="en-US" sz="1059" dirty="0">
              <a:latin typeface="Avenir Book" charset="0"/>
              <a:ea typeface="Avenir Book" charset="0"/>
              <a:cs typeface="Avenir Book" charset="0"/>
              <a:sym typeface="HelvNeue Bold for IBM" charset="0"/>
            </a:endParaRPr>
          </a:p>
        </p:txBody>
      </p:sp>
      <p:graphicFrame>
        <p:nvGraphicFramePr>
          <p:cNvPr id="19" name="Diagram 18">
            <a:extLst>
              <a:ext uri="{FF2B5EF4-FFF2-40B4-BE49-F238E27FC236}">
                <a16:creationId xmlns:a16="http://schemas.microsoft.com/office/drawing/2014/main" id="{5C5F819D-B694-7D4C-900C-8F68395D50AA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7229013"/>
              </p:ext>
            </p:extLst>
          </p:nvPr>
        </p:nvGraphicFramePr>
        <p:xfrm>
          <a:off x="3818261" y="2064921"/>
          <a:ext cx="1618180" cy="1394349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24" name="Slide Number Placeholder 51">
            <a:extLst>
              <a:ext uri="{FF2B5EF4-FFF2-40B4-BE49-F238E27FC236}">
                <a16:creationId xmlns:a16="http://schemas.microsoft.com/office/drawing/2014/main" id="{4E333898-1770-CA47-88DE-23C7BB4CC5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471955" y="4767264"/>
            <a:ext cx="1456184" cy="273844"/>
          </a:xfrm>
        </p:spPr>
        <p:txBody>
          <a:bodyPr/>
          <a:lstStyle/>
          <a:p>
            <a:fld id="{C5023198-8CBC-4C98-89F7-06EF3E23C9C8}" type="slidenum">
              <a:rPr lang="en-US" smtClean="0">
                <a:latin typeface="Avenir Roman" panose="02000503020000020003" pitchFamily="2" charset="0"/>
              </a:rPr>
              <a:t>14</a:t>
            </a:fld>
            <a:endParaRPr lang="en-US" dirty="0">
              <a:latin typeface="Avenir Roman" panose="02000503020000020003" pitchFamily="2" charset="0"/>
            </a:endParaRPr>
          </a:p>
        </p:txBody>
      </p:sp>
      <p:sp>
        <p:nvSpPr>
          <p:cNvPr id="25" name="Date Placeholder 11">
            <a:extLst>
              <a:ext uri="{FF2B5EF4-FFF2-40B4-BE49-F238E27FC236}">
                <a16:creationId xmlns:a16="http://schemas.microsoft.com/office/drawing/2014/main" id="{CCB505B4-B8C3-4B44-8D80-61504BF7A529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 vert="horz" lIns="91440" tIns="45720" rIns="91440" bIns="45720" rtlCol="0" anchor="ctr"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Roman" panose="02000503020000020003" pitchFamily="2" charset="0"/>
              </a:rPr>
              <a:t>Copyrighted &amp; Proprietary. @2019. All Rights Reserved.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E3186C69-DCBF-3F42-A073-99769C8F3D36}"/>
              </a:ext>
            </a:extLst>
          </p:cNvPr>
          <p:cNvSpPr txBox="1"/>
          <p:nvPr/>
        </p:nvSpPr>
        <p:spPr>
          <a:xfrm>
            <a:off x="8585200" y="3524250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rmAutofit fontScale="25000" lnSpcReduction="20000"/>
          </a:bodyPr>
          <a:lstStyle/>
          <a:p>
            <a:endParaRPr lang="en-US" sz="1600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243057F6-3EB8-ED47-86CC-E82A398B24E8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28713" y="1888526"/>
            <a:ext cx="3330729" cy="1622845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0A81E683-31FF-224A-918A-EDF632FC36C7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3769168" y="316839"/>
            <a:ext cx="3330730" cy="175696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61FD5D8E-96FC-8345-B0FF-1D9400C6321F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3844031" y="3208226"/>
            <a:ext cx="3212854" cy="1874832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08952CCE-EDDD-A64E-99A1-ECD9265621A4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5146940" y="1871437"/>
            <a:ext cx="3330729" cy="13355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69179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4854" name="Rectangle 2"/>
          <p:cNvSpPr>
            <a:spLocks noGrp="1" noChangeArrowheads="1"/>
          </p:cNvSpPr>
          <p:nvPr>
            <p:ph type="title"/>
          </p:nvPr>
        </p:nvSpPr>
        <p:spPr>
          <a:xfrm>
            <a:off x="186623" y="370727"/>
            <a:ext cx="8678764" cy="590931"/>
          </a:xfrm>
        </p:spPr>
        <p:txBody>
          <a:bodyPr vert="horz" wrap="square" lIns="0" tIns="11545" rIns="0" bIns="0" rtlCol="0" anchor="ctr">
            <a:spAutoFit/>
          </a:bodyPr>
          <a:lstStyle/>
          <a:p>
            <a:pPr marL="17446">
              <a:spcBef>
                <a:spcPts val="137"/>
              </a:spcBef>
            </a:pPr>
            <a:r>
              <a:rPr lang="en-IE" sz="2118" dirty="0">
                <a:solidFill>
                  <a:srgbClr val="F15A40"/>
                </a:solidFill>
                <a:latin typeface="Avenir Book" charset="0"/>
              </a:rPr>
              <a:t>Everything is connected: </a:t>
            </a:r>
            <a:br>
              <a:rPr lang="en-IE" sz="2118" dirty="0">
                <a:solidFill>
                  <a:srgbClr val="F15A40"/>
                </a:solidFill>
                <a:latin typeface="Avenir Book" charset="0"/>
              </a:rPr>
            </a:br>
            <a:r>
              <a:rPr lang="en-IE" sz="2118" i="1" dirty="0">
                <a:solidFill>
                  <a:srgbClr val="F15A40"/>
                </a:solidFill>
                <a:latin typeface="Avenir Book" charset="0"/>
              </a:rPr>
              <a:t>The water system is part of our health, energy and transport systems</a:t>
            </a:r>
            <a:endParaRPr lang="en-GB" sz="2118" i="1" dirty="0">
              <a:solidFill>
                <a:srgbClr val="F15A40"/>
              </a:solidFill>
              <a:latin typeface="Avenir Book" charset="0"/>
            </a:endParaRPr>
          </a:p>
        </p:txBody>
      </p:sp>
      <p:sp>
        <p:nvSpPr>
          <p:cNvPr id="334855" name="Rectangle 7"/>
          <p:cNvSpPr>
            <a:spLocks noChangeArrowheads="1"/>
          </p:cNvSpPr>
          <p:nvPr/>
        </p:nvSpPr>
        <p:spPr bwMode="auto">
          <a:xfrm>
            <a:off x="3721533" y="4800263"/>
            <a:ext cx="4594270" cy="22045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tIns="45995" bIns="45995" anchor="b"/>
          <a:lstStyle/>
          <a:p>
            <a:pPr marL="399690" indent="-399690" eaLnBrk="0" hangingPunct="0"/>
            <a:r>
              <a:rPr lang="en-US" sz="600" dirty="0"/>
              <a:t>Source:	</a:t>
            </a:r>
            <a:r>
              <a:rPr lang="en-IE" sz="600" dirty="0"/>
              <a:t>UN Human Development Report; </a:t>
            </a:r>
            <a:r>
              <a:rPr lang="en-US" sz="600" dirty="0"/>
              <a:t>TREND; Queensland Government; Climate Central; </a:t>
            </a:r>
            <a:r>
              <a:rPr lang="es-ES" sz="600" dirty="0"/>
              <a:t>USGS; European Environmental Agency 2011.</a:t>
            </a:r>
            <a:endParaRPr lang="en-IE" sz="600" dirty="0"/>
          </a:p>
        </p:txBody>
      </p:sp>
      <p:grpSp>
        <p:nvGrpSpPr>
          <p:cNvPr id="20" name="Group 19">
            <a:extLst>
              <a:ext uri="{FF2B5EF4-FFF2-40B4-BE49-F238E27FC236}">
                <a16:creationId xmlns:a16="http://schemas.microsoft.com/office/drawing/2014/main" id="{7B8C6C4A-896B-DD47-A3CD-475B12EA31F5}"/>
              </a:ext>
            </a:extLst>
          </p:cNvPr>
          <p:cNvGrpSpPr/>
          <p:nvPr/>
        </p:nvGrpSpPr>
        <p:grpSpPr>
          <a:xfrm>
            <a:off x="186623" y="1355218"/>
            <a:ext cx="7779349" cy="1589929"/>
            <a:chOff x="1593777" y="2552157"/>
            <a:chExt cx="9004446" cy="1800468"/>
          </a:xfrm>
        </p:grpSpPr>
        <p:sp>
          <p:nvSpPr>
            <p:cNvPr id="21" name="Rectangle 33">
              <a:extLst>
                <a:ext uri="{FF2B5EF4-FFF2-40B4-BE49-F238E27FC236}">
                  <a16:creationId xmlns:a16="http://schemas.microsoft.com/office/drawing/2014/main" id="{C2CBE540-E426-C140-98F2-847EC83EDFF8}"/>
                </a:ext>
              </a:extLst>
            </p:cNvPr>
            <p:cNvSpPr>
              <a:spLocks noChangeArrowheads="1"/>
            </p:cNvSpPr>
            <p:nvPr/>
          </p:nvSpPr>
          <p:spPr bwMode="auto">
            <a:xfrm rot="16200000">
              <a:off x="4428198" y="221024"/>
              <a:ext cx="1292968" cy="6464839"/>
            </a:xfrm>
            <a:prstGeom prst="rect">
              <a:avLst/>
            </a:prstGeom>
            <a:noFill/>
            <a:ln w="6350">
              <a:solidFill>
                <a:schemeClr val="tx1">
                  <a:lumMod val="50000"/>
                  <a:lumOff val="50000"/>
                </a:schemeClr>
              </a:solidFill>
              <a:prstDash val="dash"/>
              <a:miter lim="800000"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22" name="Freeform 34">
              <a:extLst>
                <a:ext uri="{FF2B5EF4-FFF2-40B4-BE49-F238E27FC236}">
                  <a16:creationId xmlns:a16="http://schemas.microsoft.com/office/drawing/2014/main" id="{FCBCD8DC-D4A8-6344-8F6B-7E45612574AD}"/>
                </a:ext>
              </a:extLst>
            </p:cNvPr>
            <p:cNvSpPr/>
            <p:nvPr/>
          </p:nvSpPr>
          <p:spPr bwMode="auto">
            <a:xfrm rot="16200000">
              <a:off x="4428198" y="221024"/>
              <a:ext cx="1292968" cy="6464839"/>
            </a:xfrm>
            <a:custGeom>
              <a:avLst/>
              <a:gdLst>
                <a:gd name="T0" fmla="*/ 307 w 307"/>
                <a:gd name="T1" fmla="*/ 0 h 1535"/>
                <a:gd name="T2" fmla="*/ 0 w 307"/>
                <a:gd name="T3" fmla="*/ 217 h 1535"/>
                <a:gd name="T4" fmla="*/ 143 w 307"/>
                <a:gd name="T5" fmla="*/ 321 h 1535"/>
                <a:gd name="T6" fmla="*/ 307 w 307"/>
                <a:gd name="T7" fmla="*/ 464 h 1535"/>
                <a:gd name="T8" fmla="*/ 143 w 307"/>
                <a:gd name="T9" fmla="*/ 631 h 1535"/>
                <a:gd name="T10" fmla="*/ 0 w 307"/>
                <a:gd name="T11" fmla="*/ 853 h 1535"/>
                <a:gd name="T12" fmla="*/ 111 w 307"/>
                <a:gd name="T13" fmla="*/ 1058 h 1535"/>
                <a:gd name="T14" fmla="*/ 307 w 307"/>
                <a:gd name="T15" fmla="*/ 957 h 1535"/>
                <a:gd name="T16" fmla="*/ 126 w 307"/>
                <a:gd name="T17" fmla="*/ 1269 h 1535"/>
                <a:gd name="T18" fmla="*/ 307 w 307"/>
                <a:gd name="T19" fmla="*/ 1535 h 153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</a:cxnLst>
              <a:rect l="0" t="0" r="r" b="b"/>
              <a:pathLst>
                <a:path w="307" h="1535">
                  <a:moveTo>
                    <a:pt x="307" y="0"/>
                  </a:moveTo>
                  <a:lnTo>
                    <a:pt x="0" y="217"/>
                  </a:lnTo>
                  <a:lnTo>
                    <a:pt x="143" y="321"/>
                  </a:lnTo>
                  <a:lnTo>
                    <a:pt x="307" y="464"/>
                  </a:lnTo>
                  <a:lnTo>
                    <a:pt x="143" y="631"/>
                  </a:lnTo>
                  <a:lnTo>
                    <a:pt x="0" y="853"/>
                  </a:lnTo>
                  <a:lnTo>
                    <a:pt x="111" y="1058"/>
                  </a:lnTo>
                  <a:lnTo>
                    <a:pt x="307" y="957"/>
                  </a:lnTo>
                  <a:lnTo>
                    <a:pt x="126" y="1269"/>
                  </a:lnTo>
                  <a:lnTo>
                    <a:pt x="307" y="1535"/>
                  </a:lnTo>
                </a:path>
              </a:pathLst>
            </a:custGeom>
            <a:noFill/>
            <a:ln w="6350" cap="flat">
              <a:solidFill>
                <a:schemeClr val="tx1">
                  <a:lumMod val="50000"/>
                  <a:lumOff val="50000"/>
                </a:schemeClr>
              </a:solidFill>
              <a:prstDash val="dash"/>
              <a:miter lim="800000"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23" name="Freeform 35">
              <a:extLst>
                <a:ext uri="{FF2B5EF4-FFF2-40B4-BE49-F238E27FC236}">
                  <a16:creationId xmlns:a16="http://schemas.microsoft.com/office/drawing/2014/main" id="{D9251F85-9699-074C-BF6B-CB15806A7624}"/>
                </a:ext>
              </a:extLst>
            </p:cNvPr>
            <p:cNvSpPr/>
            <p:nvPr/>
          </p:nvSpPr>
          <p:spPr bwMode="auto">
            <a:xfrm rot="16200000">
              <a:off x="7100472" y="2893298"/>
              <a:ext cx="1292968" cy="1120291"/>
            </a:xfrm>
            <a:custGeom>
              <a:avLst/>
              <a:gdLst>
                <a:gd name="T0" fmla="*/ 0 w 307"/>
                <a:gd name="T1" fmla="*/ 266 h 266"/>
                <a:gd name="T2" fmla="*/ 126 w 307"/>
                <a:gd name="T3" fmla="*/ 0 h 266"/>
                <a:gd name="T4" fmla="*/ 307 w 307"/>
                <a:gd name="T5" fmla="*/ 64 h 26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307" h="266">
                  <a:moveTo>
                    <a:pt x="0" y="266"/>
                  </a:moveTo>
                  <a:lnTo>
                    <a:pt x="126" y="0"/>
                  </a:lnTo>
                  <a:lnTo>
                    <a:pt x="307" y="64"/>
                  </a:lnTo>
                </a:path>
              </a:pathLst>
            </a:custGeom>
            <a:noFill/>
            <a:ln w="6350" cap="flat">
              <a:solidFill>
                <a:schemeClr val="tx1">
                  <a:lumMod val="50000"/>
                  <a:lumOff val="50000"/>
                </a:schemeClr>
              </a:solidFill>
              <a:prstDash val="dash"/>
              <a:miter lim="800000"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24" name="Freeform 36">
              <a:extLst>
                <a:ext uri="{FF2B5EF4-FFF2-40B4-BE49-F238E27FC236}">
                  <a16:creationId xmlns:a16="http://schemas.microsoft.com/office/drawing/2014/main" id="{01A1D73F-6390-C64F-9921-A49C5023FC76}"/>
                </a:ext>
              </a:extLst>
            </p:cNvPr>
            <p:cNvSpPr/>
            <p:nvPr/>
          </p:nvSpPr>
          <p:spPr bwMode="auto">
            <a:xfrm rot="16200000">
              <a:off x="3350023" y="2015175"/>
              <a:ext cx="1292968" cy="2876538"/>
            </a:xfrm>
            <a:custGeom>
              <a:avLst/>
              <a:gdLst>
                <a:gd name="T0" fmla="*/ 0 w 307"/>
                <a:gd name="T1" fmla="*/ 683 h 683"/>
                <a:gd name="T2" fmla="*/ 307 w 307"/>
                <a:gd name="T3" fmla="*/ 553 h 683"/>
                <a:gd name="T4" fmla="*/ 143 w 307"/>
                <a:gd name="T5" fmla="*/ 461 h 683"/>
                <a:gd name="T6" fmla="*/ 0 w 307"/>
                <a:gd name="T7" fmla="*/ 345 h 683"/>
                <a:gd name="T8" fmla="*/ 143 w 307"/>
                <a:gd name="T9" fmla="*/ 151 h 683"/>
                <a:gd name="T10" fmla="*/ 307 w 307"/>
                <a:gd name="T11" fmla="*/ 0 h 6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307" h="683">
                  <a:moveTo>
                    <a:pt x="0" y="683"/>
                  </a:moveTo>
                  <a:lnTo>
                    <a:pt x="307" y="553"/>
                  </a:lnTo>
                  <a:lnTo>
                    <a:pt x="143" y="461"/>
                  </a:lnTo>
                  <a:lnTo>
                    <a:pt x="0" y="345"/>
                  </a:lnTo>
                  <a:lnTo>
                    <a:pt x="143" y="151"/>
                  </a:lnTo>
                  <a:lnTo>
                    <a:pt x="307" y="0"/>
                  </a:lnTo>
                </a:path>
              </a:pathLst>
            </a:custGeom>
            <a:noFill/>
            <a:ln w="6350" cap="flat">
              <a:solidFill>
                <a:schemeClr val="tx1">
                  <a:lumMod val="50000"/>
                  <a:lumOff val="50000"/>
                </a:schemeClr>
              </a:solidFill>
              <a:prstDash val="dash"/>
              <a:miter lim="800000"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25" name="Oval 37">
              <a:extLst>
                <a:ext uri="{FF2B5EF4-FFF2-40B4-BE49-F238E27FC236}">
                  <a16:creationId xmlns:a16="http://schemas.microsoft.com/office/drawing/2014/main" id="{72AA417B-4581-F845-8933-42B062A0C8B3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1593777" y="3851442"/>
              <a:ext cx="501183" cy="501183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anchor="ctr"/>
            <a:lstStyle/>
            <a:p>
              <a:pPr algn="ctr"/>
              <a:endParaRPr lang="en-US" altLang="zh-CN" sz="2000" b="1" dirty="0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26" name="Oval 38">
              <a:extLst>
                <a:ext uri="{FF2B5EF4-FFF2-40B4-BE49-F238E27FC236}">
                  <a16:creationId xmlns:a16="http://schemas.microsoft.com/office/drawing/2014/main" id="{D181C9DE-B3CB-0146-A186-55AFEAF5E30C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945708" y="3253392"/>
              <a:ext cx="501183" cy="492760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27" name="Oval 39">
              <a:extLst>
                <a:ext uri="{FF2B5EF4-FFF2-40B4-BE49-F238E27FC236}">
                  <a16:creationId xmlns:a16="http://schemas.microsoft.com/office/drawing/2014/main" id="{460B4AA3-9EB0-3D46-A101-7BE297A433AB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4249204" y="3251286"/>
              <a:ext cx="501183" cy="496971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28" name="Oval 40">
              <a:extLst>
                <a:ext uri="{FF2B5EF4-FFF2-40B4-BE49-F238E27FC236}">
                  <a16:creationId xmlns:a16="http://schemas.microsoft.com/office/drawing/2014/main" id="{914FE8F6-B2E3-854D-85CD-D5C98D50BD91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5184184" y="3853548"/>
              <a:ext cx="501183" cy="496971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29" name="Oval 41">
              <a:extLst>
                <a:ext uri="{FF2B5EF4-FFF2-40B4-BE49-F238E27FC236}">
                  <a16:creationId xmlns:a16="http://schemas.microsoft.com/office/drawing/2014/main" id="{EA18C90B-9C2F-C94B-9832-3E20D295BC2D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6058096" y="3388164"/>
              <a:ext cx="492760" cy="492760"/>
            </a:xfrm>
            <a:prstGeom prst="ellipse">
              <a:avLst/>
            </a:prstGeom>
            <a:solidFill>
              <a:schemeClr val="accent4"/>
            </a:solidFill>
            <a:ln>
              <a:noFill/>
            </a:ln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30" name="Oval 42">
              <a:extLst>
                <a:ext uri="{FF2B5EF4-FFF2-40B4-BE49-F238E27FC236}">
                  <a16:creationId xmlns:a16="http://schemas.microsoft.com/office/drawing/2014/main" id="{512E662D-806E-5B49-9231-6B80B6736A7B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552181" y="2554262"/>
              <a:ext cx="488548" cy="496971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31" name="Oval 43">
              <a:extLst>
                <a:ext uri="{FF2B5EF4-FFF2-40B4-BE49-F238E27FC236}">
                  <a16:creationId xmlns:a16="http://schemas.microsoft.com/office/drawing/2014/main" id="{79E7FEF2-A298-7D45-A83D-9BC30403AE4E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5630616" y="2556368"/>
              <a:ext cx="488548" cy="492760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32" name="Oval 44">
              <a:extLst>
                <a:ext uri="{FF2B5EF4-FFF2-40B4-BE49-F238E27FC236}">
                  <a16:creationId xmlns:a16="http://schemas.microsoft.com/office/drawing/2014/main" id="{B2BEFA06-13E7-2944-80DA-2015C2BA3A72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6942536" y="3316566"/>
              <a:ext cx="488548" cy="496971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33" name="Oval 45">
              <a:extLst>
                <a:ext uri="{FF2B5EF4-FFF2-40B4-BE49-F238E27FC236}">
                  <a16:creationId xmlns:a16="http://schemas.microsoft.com/office/drawing/2014/main" id="{8A2DB432-F620-0041-B19B-AC11AE1CA829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1600094" y="2552157"/>
              <a:ext cx="488548" cy="501183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34" name="Oval 46">
              <a:extLst>
                <a:ext uri="{FF2B5EF4-FFF2-40B4-BE49-F238E27FC236}">
                  <a16:creationId xmlns:a16="http://schemas.microsoft.com/office/drawing/2014/main" id="{12E822D3-FECB-BB44-979C-001C60AC7E72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1671692" y="3276556"/>
              <a:ext cx="345353" cy="349565"/>
            </a:xfrm>
            <a:prstGeom prst="ellipse">
              <a:avLst/>
            </a:prstGeom>
            <a:solidFill>
              <a:schemeClr val="accent4"/>
            </a:solidFill>
            <a:ln>
              <a:noFill/>
            </a:ln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35" name="Oval 47">
              <a:extLst>
                <a:ext uri="{FF2B5EF4-FFF2-40B4-BE49-F238E27FC236}">
                  <a16:creationId xmlns:a16="http://schemas.microsoft.com/office/drawing/2014/main" id="{6FA90A8A-AF8F-784D-B0E8-E2DD19072666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8056510" y="3853548"/>
              <a:ext cx="501183" cy="496971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36" name="Oval 48">
              <a:extLst>
                <a:ext uri="{FF2B5EF4-FFF2-40B4-BE49-F238E27FC236}">
                  <a16:creationId xmlns:a16="http://schemas.microsoft.com/office/drawing/2014/main" id="{45EA8D42-053F-8743-A5F3-CDFF2C62045F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8062828" y="2554262"/>
              <a:ext cx="488548" cy="496971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</a14:hiddenLine>
              </a:ext>
            </a:extLst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37" name="Oval 49">
              <a:extLst>
                <a:ext uri="{FF2B5EF4-FFF2-40B4-BE49-F238E27FC236}">
                  <a16:creationId xmlns:a16="http://schemas.microsoft.com/office/drawing/2014/main" id="{F7F3EC6F-FF7E-1747-9FBA-E1C336450BB6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8134425" y="3278661"/>
              <a:ext cx="345353" cy="345353"/>
            </a:xfrm>
            <a:prstGeom prst="ellipse">
              <a:avLst/>
            </a:prstGeom>
            <a:solidFill>
              <a:schemeClr val="accent4"/>
            </a:solidFill>
            <a:ln>
              <a:noFill/>
            </a:ln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38" name="Oval 50">
              <a:extLst>
                <a:ext uri="{FF2B5EF4-FFF2-40B4-BE49-F238E27FC236}">
                  <a16:creationId xmlns:a16="http://schemas.microsoft.com/office/drawing/2014/main" id="{C4A95DFF-6F55-304F-B2C0-6BFFAC53C4B9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547709" y="3929357"/>
              <a:ext cx="349565" cy="345353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39" name="Oval 51">
              <a:extLst>
                <a:ext uri="{FF2B5EF4-FFF2-40B4-BE49-F238E27FC236}">
                  <a16:creationId xmlns:a16="http://schemas.microsoft.com/office/drawing/2014/main" id="{359F7720-BD4B-AA46-ACBE-C3A6C78DE60A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836465" y="3929357"/>
              <a:ext cx="349565" cy="345353"/>
            </a:xfrm>
            <a:prstGeom prst="ellipse">
              <a:avLst/>
            </a:prstGeom>
            <a:solidFill>
              <a:schemeClr val="accent3"/>
            </a:solidFill>
            <a:ln>
              <a:noFill/>
            </a:ln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40" name="Oval 52">
              <a:extLst>
                <a:ext uri="{FF2B5EF4-FFF2-40B4-BE49-F238E27FC236}">
                  <a16:creationId xmlns:a16="http://schemas.microsoft.com/office/drawing/2014/main" id="{4BC5160E-3927-E841-814D-DB68F4D162D7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6567702" y="3927251"/>
              <a:ext cx="349565" cy="349565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41" name="Oval 53">
              <a:extLst>
                <a:ext uri="{FF2B5EF4-FFF2-40B4-BE49-F238E27FC236}">
                  <a16:creationId xmlns:a16="http://schemas.microsoft.com/office/drawing/2014/main" id="{34A7FB4A-D18E-AB48-8F6D-E3D5BFF25AAE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389773" y="2630072"/>
              <a:ext cx="336930" cy="345353"/>
            </a:xfrm>
            <a:prstGeom prst="ellipse">
              <a:avLst/>
            </a:prstGeom>
            <a:solidFill>
              <a:schemeClr val="accent3"/>
            </a:solidFill>
            <a:ln>
              <a:noFill/>
            </a:ln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42" name="Oval 54">
              <a:extLst>
                <a:ext uri="{FF2B5EF4-FFF2-40B4-BE49-F238E27FC236}">
                  <a16:creationId xmlns:a16="http://schemas.microsoft.com/office/drawing/2014/main" id="{65EA9D99-C7A9-2B43-BCA2-9A7D217BF1CA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4718800" y="2630072"/>
              <a:ext cx="336930" cy="345353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sp>
          <p:nvSpPr>
            <p:cNvPr id="43" name="Oval 55">
              <a:extLst>
                <a:ext uri="{FF2B5EF4-FFF2-40B4-BE49-F238E27FC236}">
                  <a16:creationId xmlns:a16="http://schemas.microsoft.com/office/drawing/2014/main" id="{97D0DA96-F08F-7346-9884-11EEA3740933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7287889" y="2630072"/>
              <a:ext cx="336930" cy="345353"/>
            </a:xfrm>
            <a:prstGeom prst="ellipse">
              <a:avLst/>
            </a:prstGeom>
            <a:solidFill>
              <a:schemeClr val="accent3"/>
            </a:solidFill>
            <a:ln>
              <a:noFill/>
            </a:ln>
          </p:spPr>
          <p:txBody>
            <a:bodyPr anchor="ctr"/>
            <a:lstStyle/>
            <a:p>
              <a:pPr algn="ctr"/>
              <a:endParaRPr lang="zh-CN" altLang="en-US" sz="2000" b="1">
                <a:solidFill>
                  <a:schemeClr val="bg1"/>
                </a:solidFill>
                <a:ea typeface="Arial Unicode MS" panose="020B0604020202020204" pitchFamily="34" charset="-128"/>
              </a:endParaRPr>
            </a:p>
          </p:txBody>
        </p:sp>
        <p:grpSp>
          <p:nvGrpSpPr>
            <p:cNvPr id="44" name="Group 56">
              <a:extLst>
                <a:ext uri="{FF2B5EF4-FFF2-40B4-BE49-F238E27FC236}">
                  <a16:creationId xmlns:a16="http://schemas.microsoft.com/office/drawing/2014/main" id="{0273F0F3-63BA-CF43-B88D-7E15F686F14D}"/>
                </a:ext>
              </a:extLst>
            </p:cNvPr>
            <p:cNvGrpSpPr/>
            <p:nvPr/>
          </p:nvGrpSpPr>
          <p:grpSpPr bwMode="auto">
            <a:xfrm rot="16200000">
              <a:off x="9069405" y="2571109"/>
              <a:ext cx="1292968" cy="1764669"/>
              <a:chOff x="2963" y="2431"/>
              <a:chExt cx="307" cy="419"/>
            </a:xfrm>
          </p:grpSpPr>
          <p:sp>
            <p:nvSpPr>
              <p:cNvPr id="45" name="Freeform 57">
                <a:extLst>
                  <a:ext uri="{FF2B5EF4-FFF2-40B4-BE49-F238E27FC236}">
                    <a16:creationId xmlns:a16="http://schemas.microsoft.com/office/drawing/2014/main" id="{84664577-713A-9C41-AD44-F19595D86849}"/>
                  </a:ext>
                </a:extLst>
              </p:cNvPr>
              <p:cNvSpPr/>
              <p:nvPr/>
            </p:nvSpPr>
            <p:spPr bwMode="auto">
              <a:xfrm>
                <a:off x="3068" y="2715"/>
                <a:ext cx="99" cy="135"/>
              </a:xfrm>
              <a:custGeom>
                <a:avLst/>
                <a:gdLst>
                  <a:gd name="T0" fmla="*/ 0 w 60"/>
                  <a:gd name="T1" fmla="*/ 0 h 82"/>
                  <a:gd name="T2" fmla="*/ 30 w 60"/>
                  <a:gd name="T3" fmla="*/ 82 h 82"/>
                  <a:gd name="T4" fmla="*/ 60 w 60"/>
                  <a:gd name="T5" fmla="*/ 0 h 82"/>
                  <a:gd name="T6" fmla="*/ 30 w 60"/>
                  <a:gd name="T7" fmla="*/ 3 h 82"/>
                  <a:gd name="T8" fmla="*/ 0 w 60"/>
                  <a:gd name="T9" fmla="*/ 0 h 8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</a:cxnLst>
                <a:rect l="0" t="0" r="r" b="b"/>
                <a:pathLst>
                  <a:path w="60" h="82">
                    <a:moveTo>
                      <a:pt x="0" y="0"/>
                    </a:moveTo>
                    <a:cubicBezTo>
                      <a:pt x="30" y="82"/>
                      <a:pt x="30" y="82"/>
                      <a:pt x="30" y="82"/>
                    </a:cubicBezTo>
                    <a:cubicBezTo>
                      <a:pt x="60" y="0"/>
                      <a:pt x="60" y="0"/>
                      <a:pt x="60" y="0"/>
                    </a:cubicBezTo>
                    <a:cubicBezTo>
                      <a:pt x="50" y="2"/>
                      <a:pt x="40" y="3"/>
                      <a:pt x="30" y="3"/>
                    </a:cubicBezTo>
                    <a:cubicBezTo>
                      <a:pt x="20" y="3"/>
                      <a:pt x="10" y="2"/>
                      <a:pt x="0" y="0"/>
                    </a:cubicBezTo>
                    <a:close/>
                  </a:path>
                </a:pathLst>
              </a:custGeom>
              <a:solidFill>
                <a:schemeClr val="tx1">
                  <a:lumMod val="50000"/>
                  <a:lumOff val="50000"/>
                </a:schemeClr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/>
              <a:lstStyle/>
              <a:p>
                <a:endParaRPr lang="zh-CN" altLang="en-US">
                  <a:ea typeface="Arial Unicode MS" panose="020B0604020202020204" pitchFamily="34" charset="-128"/>
                </a:endParaRPr>
              </a:p>
            </p:txBody>
          </p:sp>
          <p:sp>
            <p:nvSpPr>
              <p:cNvPr id="46" name="Freeform 58">
                <a:extLst>
                  <a:ext uri="{FF2B5EF4-FFF2-40B4-BE49-F238E27FC236}">
                    <a16:creationId xmlns:a16="http://schemas.microsoft.com/office/drawing/2014/main" id="{386FB530-E6E4-834F-93AD-A93AE8620C60}"/>
                  </a:ext>
                </a:extLst>
              </p:cNvPr>
              <p:cNvSpPr/>
              <p:nvPr/>
            </p:nvSpPr>
            <p:spPr bwMode="auto">
              <a:xfrm>
                <a:off x="2963" y="2431"/>
                <a:ext cx="307" cy="289"/>
              </a:xfrm>
              <a:custGeom>
                <a:avLst/>
                <a:gdLst>
                  <a:gd name="T0" fmla="*/ 0 w 187"/>
                  <a:gd name="T1" fmla="*/ 0 h 176"/>
                  <a:gd name="T2" fmla="*/ 64 w 187"/>
                  <a:gd name="T3" fmla="*/ 173 h 176"/>
                  <a:gd name="T4" fmla="*/ 94 w 187"/>
                  <a:gd name="T5" fmla="*/ 176 h 176"/>
                  <a:gd name="T6" fmla="*/ 124 w 187"/>
                  <a:gd name="T7" fmla="*/ 173 h 176"/>
                  <a:gd name="T8" fmla="*/ 187 w 187"/>
                  <a:gd name="T9" fmla="*/ 0 h 176"/>
                  <a:gd name="T10" fmla="*/ 0 w 187"/>
                  <a:gd name="T11" fmla="*/ 0 h 17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187" h="176">
                    <a:moveTo>
                      <a:pt x="0" y="0"/>
                    </a:moveTo>
                    <a:cubicBezTo>
                      <a:pt x="64" y="173"/>
                      <a:pt x="64" y="173"/>
                      <a:pt x="64" y="173"/>
                    </a:cubicBezTo>
                    <a:cubicBezTo>
                      <a:pt x="74" y="175"/>
                      <a:pt x="84" y="176"/>
                      <a:pt x="94" y="176"/>
                    </a:cubicBezTo>
                    <a:cubicBezTo>
                      <a:pt x="104" y="176"/>
                      <a:pt x="114" y="175"/>
                      <a:pt x="124" y="173"/>
                    </a:cubicBezTo>
                    <a:cubicBezTo>
                      <a:pt x="187" y="0"/>
                      <a:pt x="187" y="0"/>
                      <a:pt x="187" y="0"/>
                    </a:cubicBezTo>
                    <a:lnTo>
                      <a:pt x="0" y="0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</a14:hiddenLine>
                </a:ext>
              </a:extLst>
            </p:spPr>
            <p:txBody>
              <a:bodyPr/>
              <a:lstStyle/>
              <a:p>
                <a:endParaRPr lang="zh-CN" altLang="en-US">
                  <a:ea typeface="Arial Unicode MS" panose="020B0604020202020204" pitchFamily="34" charset="-128"/>
                </a:endParaRPr>
              </a:p>
            </p:txBody>
          </p:sp>
        </p:grpSp>
      </p:grpSp>
      <p:grpSp>
        <p:nvGrpSpPr>
          <p:cNvPr id="47" name="Group 46">
            <a:extLst>
              <a:ext uri="{FF2B5EF4-FFF2-40B4-BE49-F238E27FC236}">
                <a16:creationId xmlns:a16="http://schemas.microsoft.com/office/drawing/2014/main" id="{B12AEDAF-8A62-0949-85D2-884474C31FA5}"/>
              </a:ext>
            </a:extLst>
          </p:cNvPr>
          <p:cNvGrpSpPr/>
          <p:nvPr/>
        </p:nvGrpSpPr>
        <p:grpSpPr>
          <a:xfrm>
            <a:off x="255915" y="3120632"/>
            <a:ext cx="1928284" cy="1327286"/>
            <a:chOff x="553361" y="1289188"/>
            <a:chExt cx="2197443" cy="1512556"/>
          </a:xfrm>
        </p:grpSpPr>
        <p:sp>
          <p:nvSpPr>
            <p:cNvPr id="48" name="TextBox 47">
              <a:extLst>
                <a:ext uri="{FF2B5EF4-FFF2-40B4-BE49-F238E27FC236}">
                  <a16:creationId xmlns:a16="http://schemas.microsoft.com/office/drawing/2014/main" id="{7CA5E906-C5FC-C84A-BB30-AB41077C5872}"/>
                </a:ext>
              </a:extLst>
            </p:cNvPr>
            <p:cNvSpPr txBox="1"/>
            <p:nvPr/>
          </p:nvSpPr>
          <p:spPr>
            <a:xfrm>
              <a:off x="553361" y="1289188"/>
              <a:ext cx="892555" cy="455960"/>
            </a:xfrm>
            <a:prstGeom prst="rect">
              <a:avLst/>
            </a:prstGeom>
            <a:noFill/>
          </p:spPr>
          <p:txBody>
            <a:bodyPr wrap="none" lIns="0" rtlCol="0" anchor="ctr">
              <a:spAutoFit/>
            </a:bodyPr>
            <a:lstStyle/>
            <a:p>
              <a:r>
                <a:rPr lang="en-US" sz="2000" b="1" dirty="0">
                  <a:solidFill>
                    <a:schemeClr val="tx1">
                      <a:lumMod val="65000"/>
                      <a:lumOff val="35000"/>
                    </a:schemeClr>
                  </a:solidFill>
                </a:rPr>
                <a:t>Health</a:t>
              </a:r>
            </a:p>
          </p:txBody>
        </p:sp>
        <p:sp>
          <p:nvSpPr>
            <p:cNvPr id="49" name="TextBox 48">
              <a:extLst>
                <a:ext uri="{FF2B5EF4-FFF2-40B4-BE49-F238E27FC236}">
                  <a16:creationId xmlns:a16="http://schemas.microsoft.com/office/drawing/2014/main" id="{9A4942DD-2ADC-D54D-BF91-51D43789E255}"/>
                </a:ext>
              </a:extLst>
            </p:cNvPr>
            <p:cNvSpPr txBox="1"/>
            <p:nvPr/>
          </p:nvSpPr>
          <p:spPr>
            <a:xfrm>
              <a:off x="559193" y="1775837"/>
              <a:ext cx="2191611" cy="1025907"/>
            </a:xfrm>
            <a:prstGeom prst="rect">
              <a:avLst/>
            </a:prstGeom>
            <a:noFill/>
          </p:spPr>
          <p:txBody>
            <a:bodyPr wrap="square" lIns="0" rIns="0" rtlCol="0" anchor="ctr">
              <a:spAutoFit/>
            </a:bodyPr>
            <a:lstStyle/>
            <a:p>
              <a:r>
                <a:rPr lang="en-IE" sz="1050" dirty="0">
                  <a:ea typeface="MS PGothic" pitchFamily="34" charset="-128"/>
                </a:rPr>
                <a:t>Hospitals: </a:t>
              </a:r>
              <a:r>
                <a:rPr lang="en-US" sz="1050" dirty="0">
                  <a:ea typeface="MS PGothic" pitchFamily="34" charset="-128"/>
                </a:rPr>
                <a:t>Over 50% of the world’s hospital beds are occupied by people suffering from water related diseases</a:t>
              </a:r>
              <a:endParaRPr lang="en-GB" sz="1050" dirty="0">
                <a:ea typeface="MS PGothic" pitchFamily="34" charset="-128"/>
              </a:endParaRPr>
            </a:p>
            <a:p>
              <a:r>
                <a:rPr lang="en-IE" sz="1050" dirty="0">
                  <a:ea typeface="MS PGothic" pitchFamily="34" charset="-128"/>
                </a:rPr>
                <a:t> </a:t>
              </a:r>
              <a:endParaRPr lang="en-US" sz="105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</p:grpSp>
      <p:grpSp>
        <p:nvGrpSpPr>
          <p:cNvPr id="50" name="Group 49">
            <a:extLst>
              <a:ext uri="{FF2B5EF4-FFF2-40B4-BE49-F238E27FC236}">
                <a16:creationId xmlns:a16="http://schemas.microsoft.com/office/drawing/2014/main" id="{579C68E6-FAE8-C444-B816-5F63F430D2C0}"/>
              </a:ext>
            </a:extLst>
          </p:cNvPr>
          <p:cNvGrpSpPr/>
          <p:nvPr/>
        </p:nvGrpSpPr>
        <p:grpSpPr>
          <a:xfrm>
            <a:off x="2601208" y="3120632"/>
            <a:ext cx="1928284" cy="1327286"/>
            <a:chOff x="553361" y="1289188"/>
            <a:chExt cx="2197443" cy="1512556"/>
          </a:xfrm>
        </p:grpSpPr>
        <p:sp>
          <p:nvSpPr>
            <p:cNvPr id="51" name="TextBox 50">
              <a:extLst>
                <a:ext uri="{FF2B5EF4-FFF2-40B4-BE49-F238E27FC236}">
                  <a16:creationId xmlns:a16="http://schemas.microsoft.com/office/drawing/2014/main" id="{298B3245-0B9C-3F40-A187-FE0B425579B5}"/>
                </a:ext>
              </a:extLst>
            </p:cNvPr>
            <p:cNvSpPr txBox="1"/>
            <p:nvPr/>
          </p:nvSpPr>
          <p:spPr>
            <a:xfrm>
              <a:off x="553361" y="1289188"/>
              <a:ext cx="916301" cy="455960"/>
            </a:xfrm>
            <a:prstGeom prst="rect">
              <a:avLst/>
            </a:prstGeom>
            <a:noFill/>
          </p:spPr>
          <p:txBody>
            <a:bodyPr wrap="none" lIns="0" rtlCol="0" anchor="ctr">
              <a:spAutoFit/>
            </a:bodyPr>
            <a:lstStyle/>
            <a:p>
              <a:r>
                <a:rPr lang="en-US" sz="2000" b="1" dirty="0">
                  <a:solidFill>
                    <a:schemeClr val="tx1">
                      <a:lumMod val="65000"/>
                      <a:lumOff val="35000"/>
                    </a:schemeClr>
                  </a:solidFill>
                </a:rPr>
                <a:t>Energy</a:t>
              </a:r>
            </a:p>
          </p:txBody>
        </p:sp>
        <p:sp>
          <p:nvSpPr>
            <p:cNvPr id="52" name="TextBox 51">
              <a:extLst>
                <a:ext uri="{FF2B5EF4-FFF2-40B4-BE49-F238E27FC236}">
                  <a16:creationId xmlns:a16="http://schemas.microsoft.com/office/drawing/2014/main" id="{5C64F7C3-9535-8646-A36E-37E70E7D012B}"/>
                </a:ext>
              </a:extLst>
            </p:cNvPr>
            <p:cNvSpPr txBox="1"/>
            <p:nvPr/>
          </p:nvSpPr>
          <p:spPr>
            <a:xfrm>
              <a:off x="559193" y="1775837"/>
              <a:ext cx="2191611" cy="1025907"/>
            </a:xfrm>
            <a:prstGeom prst="rect">
              <a:avLst/>
            </a:prstGeom>
            <a:noFill/>
          </p:spPr>
          <p:txBody>
            <a:bodyPr wrap="square" lIns="0" rIns="0" rtlCol="0" anchor="ctr">
              <a:spAutoFit/>
            </a:bodyPr>
            <a:lstStyle/>
            <a:p>
              <a:r>
                <a:rPr lang="en-IE" sz="1050" dirty="0">
                  <a:ea typeface="MS PGothic" pitchFamily="34" charset="-128"/>
                </a:rPr>
                <a:t> Power generation:  </a:t>
              </a:r>
              <a:r>
                <a:rPr lang="en-US" sz="1050" dirty="0">
                  <a:ea typeface="MS PGothic" pitchFamily="34" charset="-128"/>
                </a:rPr>
                <a:t>Energy production accounts for 49% of total water use in the US and 44% in the EU</a:t>
              </a:r>
              <a:endParaRPr lang="en-GB" sz="1050" dirty="0">
                <a:ea typeface="MS PGothic" pitchFamily="34" charset="-128"/>
              </a:endParaRPr>
            </a:p>
            <a:p>
              <a:r>
                <a:rPr lang="en-IE" sz="1050" dirty="0">
                  <a:ea typeface="MS PGothic" pitchFamily="34" charset="-128"/>
                </a:rPr>
                <a:t> </a:t>
              </a:r>
              <a:endParaRPr lang="en-GB" sz="1050" dirty="0">
                <a:ea typeface="MS PGothic" pitchFamily="34" charset="-128"/>
              </a:endParaRPr>
            </a:p>
          </p:txBody>
        </p:sp>
      </p:grpSp>
      <p:grpSp>
        <p:nvGrpSpPr>
          <p:cNvPr id="53" name="Group 52">
            <a:extLst>
              <a:ext uri="{FF2B5EF4-FFF2-40B4-BE49-F238E27FC236}">
                <a16:creationId xmlns:a16="http://schemas.microsoft.com/office/drawing/2014/main" id="{5129C635-A979-B048-8A1E-7883B0971F14}"/>
              </a:ext>
            </a:extLst>
          </p:cNvPr>
          <p:cNvGrpSpPr/>
          <p:nvPr/>
        </p:nvGrpSpPr>
        <p:grpSpPr>
          <a:xfrm>
            <a:off x="4946502" y="3120632"/>
            <a:ext cx="1928284" cy="1158207"/>
            <a:chOff x="553361" y="1289188"/>
            <a:chExt cx="2197443" cy="1319879"/>
          </a:xfrm>
        </p:grpSpPr>
        <p:sp>
          <p:nvSpPr>
            <p:cNvPr id="54" name="TextBox 53">
              <a:extLst>
                <a:ext uri="{FF2B5EF4-FFF2-40B4-BE49-F238E27FC236}">
                  <a16:creationId xmlns:a16="http://schemas.microsoft.com/office/drawing/2014/main" id="{5FDBAC76-A24D-A64E-975F-CF54E368F790}"/>
                </a:ext>
              </a:extLst>
            </p:cNvPr>
            <p:cNvSpPr txBox="1"/>
            <p:nvPr/>
          </p:nvSpPr>
          <p:spPr>
            <a:xfrm>
              <a:off x="553361" y="1289188"/>
              <a:ext cx="1886310" cy="455959"/>
            </a:xfrm>
            <a:prstGeom prst="rect">
              <a:avLst/>
            </a:prstGeom>
            <a:noFill/>
          </p:spPr>
          <p:txBody>
            <a:bodyPr wrap="none" lIns="0" rtlCol="0" anchor="ctr">
              <a:spAutoFit/>
            </a:bodyPr>
            <a:lstStyle/>
            <a:p>
              <a:r>
                <a:rPr lang="en-US" sz="2000" b="1" dirty="0">
                  <a:solidFill>
                    <a:schemeClr val="tx1">
                      <a:lumMod val="65000"/>
                      <a:lumOff val="35000"/>
                    </a:schemeClr>
                  </a:solidFill>
                </a:rPr>
                <a:t>Transportation</a:t>
              </a:r>
            </a:p>
          </p:txBody>
        </p:sp>
        <p:sp>
          <p:nvSpPr>
            <p:cNvPr id="55" name="TextBox 54">
              <a:extLst>
                <a:ext uri="{FF2B5EF4-FFF2-40B4-BE49-F238E27FC236}">
                  <a16:creationId xmlns:a16="http://schemas.microsoft.com/office/drawing/2014/main" id="{010CB6CC-D0D8-E34B-B322-AA0FAF59560E}"/>
                </a:ext>
              </a:extLst>
            </p:cNvPr>
            <p:cNvSpPr txBox="1"/>
            <p:nvPr/>
          </p:nvSpPr>
          <p:spPr>
            <a:xfrm>
              <a:off x="559193" y="1767299"/>
              <a:ext cx="2191611" cy="841768"/>
            </a:xfrm>
            <a:prstGeom prst="rect">
              <a:avLst/>
            </a:prstGeom>
            <a:noFill/>
          </p:spPr>
          <p:txBody>
            <a:bodyPr wrap="square" lIns="0" rIns="0" rtlCol="0" anchor="ctr">
              <a:spAutoFit/>
            </a:bodyPr>
            <a:lstStyle/>
            <a:p>
              <a:r>
                <a:rPr lang="en-IE" sz="1050" dirty="0">
                  <a:ea typeface="MS PGothic" pitchFamily="34" charset="-128"/>
                </a:rPr>
                <a:t>Roadways: </a:t>
              </a:r>
              <a:r>
                <a:rPr lang="en-US" sz="1050" dirty="0">
                  <a:ea typeface="MS PGothic" pitchFamily="34" charset="-128"/>
                </a:rPr>
                <a:t>Drought causing cracking while infrastructure along coastal regions is at risk from sea-level rises</a:t>
              </a:r>
              <a:r>
                <a:rPr lang="en-IE" sz="1050" dirty="0">
                  <a:ea typeface="MS PGothic" pitchFamily="34" charset="-128"/>
                </a:rPr>
                <a:t> </a:t>
              </a:r>
              <a:endParaRPr lang="en-US" sz="1050" dirty="0">
                <a:solidFill>
                  <a:schemeClr val="tx1">
                    <a:lumMod val="65000"/>
                    <a:lumOff val="35000"/>
                  </a:schemeClr>
                </a:solidFill>
              </a:endParaRPr>
            </a:p>
          </p:txBody>
        </p:sp>
      </p:grpSp>
      <p:sp>
        <p:nvSpPr>
          <p:cNvPr id="59" name="Slide Number Placeholder 51">
            <a:extLst>
              <a:ext uri="{FF2B5EF4-FFF2-40B4-BE49-F238E27FC236}">
                <a16:creationId xmlns:a16="http://schemas.microsoft.com/office/drawing/2014/main" id="{50D2CEC5-B758-7D4B-A1E3-72F1B8DA98A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471955" y="4773570"/>
            <a:ext cx="1456184" cy="273844"/>
          </a:xfrm>
        </p:spPr>
        <p:txBody>
          <a:bodyPr/>
          <a:lstStyle/>
          <a:p>
            <a:fld id="{C5023198-8CBC-4C98-89F7-06EF3E23C9C8}" type="slidenum">
              <a:rPr lang="en-US" smtClean="0">
                <a:latin typeface="Avenir Roman" panose="02000503020000020003" pitchFamily="2" charset="0"/>
              </a:rPr>
              <a:t>15</a:t>
            </a:fld>
            <a:endParaRPr lang="en-US" dirty="0">
              <a:latin typeface="Avenir Roman" panose="02000503020000020003" pitchFamily="2" charset="0"/>
            </a:endParaRPr>
          </a:p>
        </p:txBody>
      </p:sp>
      <p:sp>
        <p:nvSpPr>
          <p:cNvPr id="60" name="Date Placeholder 11">
            <a:extLst>
              <a:ext uri="{FF2B5EF4-FFF2-40B4-BE49-F238E27FC236}">
                <a16:creationId xmlns:a16="http://schemas.microsoft.com/office/drawing/2014/main" id="{CF539C6F-54F4-4B43-ABE3-1975192F9574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 vert="horz" lIns="91440" tIns="45720" rIns="91440" bIns="45720" rtlCol="0" anchor="ctr"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Roman" panose="02000503020000020003" pitchFamily="2" charset="0"/>
              </a:rPr>
              <a:t>Copyrighted &amp; Proprietary. @2019. All Rights Reserved.</a:t>
            </a: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DA812AFE-D77E-CF49-997D-472D6BC22DB0}"/>
              </a:ext>
            </a:extLst>
          </p:cNvPr>
          <p:cNvSpPr txBox="1"/>
          <p:nvPr/>
        </p:nvSpPr>
        <p:spPr>
          <a:xfrm>
            <a:off x="6665824" y="1933898"/>
            <a:ext cx="701474" cy="400110"/>
          </a:xfrm>
          <a:prstGeom prst="rect">
            <a:avLst/>
          </a:prstGeom>
          <a:noFill/>
        </p:spPr>
        <p:txBody>
          <a:bodyPr wrap="none" lIns="0" rtlCol="0" anchor="ctr">
            <a:spAutoFit/>
          </a:bodyPr>
          <a:lstStyle/>
          <a:p>
            <a:r>
              <a:rPr lang="en-US" sz="2000" b="1" dirty="0">
                <a:solidFill>
                  <a:schemeClr val="tx1">
                    <a:lumMod val="65000"/>
                    <a:lumOff val="35000"/>
                  </a:schemeClr>
                </a:solidFill>
              </a:rPr>
              <a:t>Water</a:t>
            </a:r>
          </a:p>
        </p:txBody>
      </p:sp>
    </p:spTree>
    <p:extLst>
      <p:ext uri="{BB962C8B-B14F-4D97-AF65-F5344CB8AC3E}">
        <p14:creationId xmlns:p14="http://schemas.microsoft.com/office/powerpoint/2010/main" val="2169839143"/>
      </p:ext>
    </p:extLst>
  </p:cSld>
  <p:clrMapOvr>
    <a:masterClrMapping/>
  </p:clrMapOvr>
  <p:transition/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310777" y="381163"/>
            <a:ext cx="8215064" cy="305008"/>
          </a:xfrm>
        </p:spPr>
        <p:txBody>
          <a:bodyPr vert="horz" wrap="square" lIns="0" tIns="11545" rIns="0" bIns="0" rtlCol="0">
            <a:spAutoFit/>
          </a:bodyPr>
          <a:lstStyle/>
          <a:p>
            <a:pPr marL="17446">
              <a:spcBef>
                <a:spcPts val="137"/>
              </a:spcBef>
            </a:pPr>
            <a:r>
              <a:rPr lang="en-US" sz="2118" dirty="0">
                <a:solidFill>
                  <a:srgbClr val="F15A40"/>
                </a:solidFill>
                <a:latin typeface="Avenir Book" charset="0"/>
                <a:ea typeface="Avenir Book" charset="0"/>
                <a:cs typeface="Avenir Book" charset="0"/>
              </a:rPr>
              <a:t>The Lifecycle Continuum</a:t>
            </a:r>
          </a:p>
        </p:txBody>
      </p:sp>
      <p:grpSp>
        <p:nvGrpSpPr>
          <p:cNvPr id="9" name="Group 1">
            <a:extLst>
              <a:ext uri="{FF2B5EF4-FFF2-40B4-BE49-F238E27FC236}">
                <a16:creationId xmlns:a16="http://schemas.microsoft.com/office/drawing/2014/main" id="{F40342DC-78B8-C449-B203-BC162E144B1B}"/>
              </a:ext>
            </a:extLst>
          </p:cNvPr>
          <p:cNvGrpSpPr>
            <a:grpSpLocks/>
          </p:cNvGrpSpPr>
          <p:nvPr/>
        </p:nvGrpSpPr>
        <p:grpSpPr bwMode="auto">
          <a:xfrm>
            <a:off x="1581078" y="1007914"/>
            <a:ext cx="5981843" cy="3426926"/>
            <a:chOff x="0" y="2744577"/>
            <a:chExt cx="13177987" cy="7563455"/>
          </a:xfrm>
        </p:grpSpPr>
        <p:grpSp>
          <p:nvGrpSpPr>
            <p:cNvPr id="10" name="Group 2">
              <a:extLst>
                <a:ext uri="{FF2B5EF4-FFF2-40B4-BE49-F238E27FC236}">
                  <a16:creationId xmlns:a16="http://schemas.microsoft.com/office/drawing/2014/main" id="{582A09C2-F5BF-E542-A45F-F97DDCA9E696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2744577"/>
              <a:ext cx="13177987" cy="7563455"/>
              <a:chOff x="0" y="0"/>
              <a:chExt cx="13177987" cy="7563455"/>
            </a:xfrm>
          </p:grpSpPr>
          <p:sp>
            <p:nvSpPr>
              <p:cNvPr id="50" name="AutoShape 3">
                <a:extLst>
                  <a:ext uri="{FF2B5EF4-FFF2-40B4-BE49-F238E27FC236}">
                    <a16:creationId xmlns:a16="http://schemas.microsoft.com/office/drawing/2014/main" id="{C6C55982-554A-1B4D-AC58-376D7D20D183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787385" y="4349164"/>
                <a:ext cx="2668613" cy="3211678"/>
              </a:xfrm>
              <a:custGeom>
                <a:avLst/>
                <a:gdLst>
                  <a:gd name="T0" fmla="*/ 10800 w 21600"/>
                  <a:gd name="T1" fmla="*/ 10798 h 21597"/>
                  <a:gd name="T2" fmla="*/ 10800 w 21600"/>
                  <a:gd name="T3" fmla="*/ 10798 h 21597"/>
                  <a:gd name="T4" fmla="*/ 10800 w 21600"/>
                  <a:gd name="T5" fmla="*/ 10798 h 21597"/>
                  <a:gd name="T6" fmla="*/ 10800 w 21600"/>
                  <a:gd name="T7" fmla="*/ 10798 h 2159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1600" h="21597">
                    <a:moveTo>
                      <a:pt x="14102" y="0"/>
                    </a:moveTo>
                    <a:cubicBezTo>
                      <a:pt x="14388" y="2651"/>
                      <a:pt x="15196" y="5245"/>
                      <a:pt x="16494" y="7678"/>
                    </a:cubicBezTo>
                    <a:cubicBezTo>
                      <a:pt x="17765" y="10062"/>
                      <a:pt x="19489" y="12260"/>
                      <a:pt x="21600" y="14189"/>
                    </a:cubicBezTo>
                    <a:cubicBezTo>
                      <a:pt x="18856" y="16463"/>
                      <a:pt x="15615" y="18282"/>
                      <a:pt x="12052" y="19549"/>
                    </a:cubicBezTo>
                    <a:cubicBezTo>
                      <a:pt x="8243" y="20903"/>
                      <a:pt x="4143" y="21600"/>
                      <a:pt x="0" y="21597"/>
                    </a:cubicBezTo>
                    <a:lnTo>
                      <a:pt x="0" y="8508"/>
                    </a:lnTo>
                    <a:cubicBezTo>
                      <a:pt x="3085" y="8440"/>
                      <a:pt x="6075" y="7603"/>
                      <a:pt x="8580" y="6105"/>
                    </a:cubicBezTo>
                    <a:cubicBezTo>
                      <a:pt x="11126" y="4584"/>
                      <a:pt x="13052" y="2454"/>
                      <a:pt x="14102" y="0"/>
                    </a:cubicBezTo>
                    <a:close/>
                  </a:path>
                </a:pathLst>
              </a:custGeom>
              <a:solidFill>
                <a:srgbClr val="B4BDC2"/>
              </a:solid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12700" cap="flat" cmpd="sng">
                    <a:solidFill>
                      <a:srgbClr val="000000"/>
                    </a:solidFill>
                    <a:prstDash val="solid"/>
                    <a:miter lim="400000"/>
                    <a:headEnd type="none" w="med" len="med"/>
                    <a:tailEnd type="none" w="med" len="med"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lIns="19050" tIns="19050" rIns="19050" bIns="19050" anchor="ctr"/>
              <a:lstStyle/>
              <a:p>
                <a:endPara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ea typeface="Helvetica Light" panose="020B0403020202020204" pitchFamily="34" charset="0"/>
                  <a:cs typeface="Helvetica Light" panose="020B0403020202020204" pitchFamily="34" charset="0"/>
                  <a:sym typeface="Helvetica Light" panose="020B0403020202020204" pitchFamily="34" charset="0"/>
                </a:endParaRPr>
              </a:p>
            </p:txBody>
          </p:sp>
          <p:sp>
            <p:nvSpPr>
              <p:cNvPr id="51" name="AutoShape 4">
                <a:extLst>
                  <a:ext uri="{FF2B5EF4-FFF2-40B4-BE49-F238E27FC236}">
                    <a16:creationId xmlns:a16="http://schemas.microsoft.com/office/drawing/2014/main" id="{75621DB2-DFEB-0247-8476-8A005C14884A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1107105" y="5073003"/>
                <a:ext cx="2687154" cy="2488578"/>
              </a:xfrm>
              <a:custGeom>
                <a:avLst/>
                <a:gdLst>
                  <a:gd name="T0" fmla="*/ 10800 w 21600"/>
                  <a:gd name="T1" fmla="*/ 10797 h 21594"/>
                  <a:gd name="T2" fmla="*/ 10800 w 21600"/>
                  <a:gd name="T3" fmla="*/ 10797 h 21594"/>
                  <a:gd name="T4" fmla="*/ 10800 w 21600"/>
                  <a:gd name="T5" fmla="*/ 10797 h 21594"/>
                  <a:gd name="T6" fmla="*/ 10800 w 21600"/>
                  <a:gd name="T7" fmla="*/ 10797 h 2159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1600" h="21594">
                    <a:moveTo>
                      <a:pt x="11085" y="0"/>
                    </a:moveTo>
                    <a:cubicBezTo>
                      <a:pt x="12511" y="1506"/>
                      <a:pt x="14197" y="2695"/>
                      <a:pt x="16047" y="3500"/>
                    </a:cubicBezTo>
                    <a:cubicBezTo>
                      <a:pt x="17813" y="4268"/>
                      <a:pt x="19696" y="4671"/>
                      <a:pt x="21600" y="4690"/>
                    </a:cubicBezTo>
                    <a:lnTo>
                      <a:pt x="21600" y="21594"/>
                    </a:lnTo>
                    <a:cubicBezTo>
                      <a:pt x="17535" y="21600"/>
                      <a:pt x="13511" y="20730"/>
                      <a:pt x="9761" y="19036"/>
                    </a:cubicBezTo>
                    <a:cubicBezTo>
                      <a:pt x="6116" y="17389"/>
                      <a:pt x="2801" y="14994"/>
                      <a:pt x="0" y="11984"/>
                    </a:cubicBezTo>
                    <a:lnTo>
                      <a:pt x="11085" y="0"/>
                    </a:lnTo>
                    <a:close/>
                  </a:path>
                </a:pathLst>
              </a:custGeom>
              <a:solidFill>
                <a:srgbClr val="87959C"/>
              </a:solid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12700" cap="flat" cmpd="sng">
                    <a:solidFill>
                      <a:srgbClr val="000000"/>
                    </a:solidFill>
                    <a:prstDash val="solid"/>
                    <a:miter lim="400000"/>
                    <a:headEnd type="none" w="med" len="med"/>
                    <a:tailEnd type="none" w="med" len="med"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lIns="19050" tIns="19050" rIns="19050" bIns="19050" anchor="ctr"/>
              <a:lstStyle/>
              <a:p>
                <a:endPara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sym typeface="Helvetica Light" panose="020B0403020202020204" pitchFamily="34" charset="0"/>
                </a:endParaRPr>
              </a:p>
            </p:txBody>
          </p:sp>
          <p:sp>
            <p:nvSpPr>
              <p:cNvPr id="52" name="AutoShape 5">
                <a:extLst>
                  <a:ext uri="{FF2B5EF4-FFF2-40B4-BE49-F238E27FC236}">
                    <a16:creationId xmlns:a16="http://schemas.microsoft.com/office/drawing/2014/main" id="{1F83F01B-548F-7F43-A0BA-5B00490A6192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0" y="3786310"/>
                <a:ext cx="2494940" cy="2672172"/>
              </a:xfrm>
              <a:custGeom>
                <a:avLst/>
                <a:gdLst>
                  <a:gd name="T0" fmla="*/ 10800 w 21600"/>
                  <a:gd name="T1" fmla="*/ 10800 h 21600"/>
                  <a:gd name="T2" fmla="*/ 10800 w 21600"/>
                  <a:gd name="T3" fmla="*/ 10800 h 21600"/>
                  <a:gd name="T4" fmla="*/ 10800 w 21600"/>
                  <a:gd name="T5" fmla="*/ 10800 h 21600"/>
                  <a:gd name="T6" fmla="*/ 10800 w 21600"/>
                  <a:gd name="T7" fmla="*/ 10800 h 216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1600" h="21600">
                    <a:moveTo>
                      <a:pt x="16873" y="20"/>
                    </a:moveTo>
                    <a:cubicBezTo>
                      <a:pt x="16904" y="1922"/>
                      <a:pt x="17322" y="3802"/>
                      <a:pt x="18106" y="5558"/>
                    </a:cubicBezTo>
                    <a:cubicBezTo>
                      <a:pt x="18918" y="7375"/>
                      <a:pt x="20105" y="9024"/>
                      <a:pt x="21600" y="10412"/>
                    </a:cubicBezTo>
                    <a:lnTo>
                      <a:pt x="9698" y="21600"/>
                    </a:lnTo>
                    <a:cubicBezTo>
                      <a:pt x="6619" y="18665"/>
                      <a:pt x="4180" y="15200"/>
                      <a:pt x="2516" y="11397"/>
                    </a:cubicBezTo>
                    <a:cubicBezTo>
                      <a:pt x="931" y="7776"/>
                      <a:pt x="78" y="3911"/>
                      <a:pt x="0" y="0"/>
                    </a:cubicBezTo>
                    <a:lnTo>
                      <a:pt x="16873" y="20"/>
                    </a:lnTo>
                    <a:close/>
                  </a:path>
                </a:pathLst>
              </a:custGeom>
              <a:solidFill>
                <a:srgbClr val="87959C"/>
              </a:solid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12700" cap="flat" cmpd="sng">
                    <a:solidFill>
                      <a:srgbClr val="000000"/>
                    </a:solidFill>
                    <a:prstDash val="solid"/>
                    <a:miter lim="400000"/>
                    <a:headEnd type="none" w="med" len="med"/>
                    <a:tailEnd type="none" w="med" len="med"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lIns="19050" tIns="19050" rIns="19050" bIns="19050" anchor="ctr"/>
              <a:lstStyle/>
              <a:p>
                <a:endPara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ea typeface="Helvetica Light" panose="020B0403020202020204" pitchFamily="34" charset="0"/>
                  <a:cs typeface="Helvetica Light" panose="020B0403020202020204" pitchFamily="34" charset="0"/>
                  <a:sym typeface="Helvetica Light" panose="020B0403020202020204" pitchFamily="34" charset="0"/>
                </a:endParaRPr>
              </a:p>
            </p:txBody>
          </p:sp>
          <p:sp>
            <p:nvSpPr>
              <p:cNvPr id="53" name="AutoShape 6">
                <a:extLst>
                  <a:ext uri="{FF2B5EF4-FFF2-40B4-BE49-F238E27FC236}">
                    <a16:creationId xmlns:a16="http://schemas.microsoft.com/office/drawing/2014/main" id="{A73C37A8-5AC0-1046-B5D6-B4D4E2A1D533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516" y="1112050"/>
                <a:ext cx="2466605" cy="2689153"/>
              </a:xfrm>
              <a:custGeom>
                <a:avLst/>
                <a:gdLst>
                  <a:gd name="T0" fmla="+- 0 10812 24"/>
                  <a:gd name="T1" fmla="*/ T0 w 21576"/>
                  <a:gd name="T2" fmla="*/ 10800 h 21600"/>
                  <a:gd name="T3" fmla="+- 0 10812 24"/>
                  <a:gd name="T4" fmla="*/ T3 w 21576"/>
                  <a:gd name="T5" fmla="*/ 10800 h 21600"/>
                  <a:gd name="T6" fmla="+- 0 10812 24"/>
                  <a:gd name="T7" fmla="*/ T6 w 21576"/>
                  <a:gd name="T8" fmla="*/ 10800 h 21600"/>
                  <a:gd name="T9" fmla="+- 0 10812 24"/>
                  <a:gd name="T10" fmla="*/ T9 w 21576"/>
                  <a:gd name="T11" fmla="*/ 10800 h 21600"/>
                </a:gdLst>
                <a:ahLst/>
                <a:cxnLst>
                  <a:cxn ang="0">
                    <a:pos x="T1" y="T2"/>
                  </a:cxn>
                  <a:cxn ang="0">
                    <a:pos x="T4" y="T5"/>
                  </a:cxn>
                  <a:cxn ang="0">
                    <a:pos x="T7" y="T8"/>
                  </a:cxn>
                  <a:cxn ang="0">
                    <a:pos x="T10" y="T11"/>
                  </a:cxn>
                </a:cxnLst>
                <a:rect l="0" t="0" r="r" b="b"/>
                <a:pathLst>
                  <a:path w="21576" h="21600">
                    <a:moveTo>
                      <a:pt x="21576" y="11079"/>
                    </a:moveTo>
                    <a:cubicBezTo>
                      <a:pt x="20139" y="12512"/>
                      <a:pt x="19002" y="14176"/>
                      <a:pt x="18221" y="15987"/>
                    </a:cubicBezTo>
                    <a:cubicBezTo>
                      <a:pt x="17449" y="17775"/>
                      <a:pt x="17038" y="19677"/>
                      <a:pt x="17007" y="21600"/>
                    </a:cubicBezTo>
                    <a:lnTo>
                      <a:pt x="0" y="21600"/>
                    </a:lnTo>
                    <a:cubicBezTo>
                      <a:pt x="-24" y="17630"/>
                      <a:pt x="790" y="13693"/>
                      <a:pt x="2396" y="10007"/>
                    </a:cubicBezTo>
                    <a:cubicBezTo>
                      <a:pt x="4020" y="6279"/>
                      <a:pt x="6424" y="2879"/>
                      <a:pt x="9471" y="0"/>
                    </a:cubicBezTo>
                    <a:lnTo>
                      <a:pt x="21576" y="11079"/>
                    </a:lnTo>
                    <a:close/>
                  </a:path>
                </a:pathLst>
              </a:custGeom>
              <a:solidFill>
                <a:srgbClr val="5B6F7A"/>
              </a:solid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12700" cap="flat" cmpd="sng">
                    <a:solidFill>
                      <a:srgbClr val="000000"/>
                    </a:solidFill>
                    <a:prstDash val="solid"/>
                    <a:miter lim="400000"/>
                    <a:headEnd type="none" w="med" len="med"/>
                    <a:tailEnd type="none" w="med" len="med"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lIns="19050" tIns="19050" rIns="19050" bIns="19050" anchor="ctr"/>
              <a:lstStyle/>
              <a:p>
                <a:endPara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sym typeface="Helvetica Light" panose="020B0403020202020204" pitchFamily="34" charset="0"/>
                </a:endParaRPr>
              </a:p>
            </p:txBody>
          </p:sp>
          <p:sp>
            <p:nvSpPr>
              <p:cNvPr id="54" name="AutoShape 7">
                <a:extLst>
                  <a:ext uri="{FF2B5EF4-FFF2-40B4-BE49-F238E27FC236}">
                    <a16:creationId xmlns:a16="http://schemas.microsoft.com/office/drawing/2014/main" id="{AC7E0B4C-D289-1248-9524-D810C8A7B556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1080613" y="0"/>
                <a:ext cx="2704486" cy="2496990"/>
              </a:xfrm>
              <a:custGeom>
                <a:avLst/>
                <a:gdLst>
                  <a:gd name="T0" fmla="*/ 10800 w 21600"/>
                  <a:gd name="T1" fmla="+- 0 10831 62"/>
                  <a:gd name="T2" fmla="*/ 10831 h 21538"/>
                  <a:gd name="T3" fmla="*/ 10800 w 21600"/>
                  <a:gd name="T4" fmla="+- 0 10831 62"/>
                  <a:gd name="T5" fmla="*/ 10831 h 21538"/>
                  <a:gd name="T6" fmla="*/ 10800 w 21600"/>
                  <a:gd name="T7" fmla="+- 0 10831 62"/>
                  <a:gd name="T8" fmla="*/ 10831 h 21538"/>
                  <a:gd name="T9" fmla="*/ 10800 w 21600"/>
                  <a:gd name="T10" fmla="+- 0 10831 62"/>
                  <a:gd name="T11" fmla="*/ 10831 h 21538"/>
                </a:gdLst>
                <a:ahLst/>
                <a:cxnLst>
                  <a:cxn ang="0">
                    <a:pos x="T0" y="T2"/>
                  </a:cxn>
                  <a:cxn ang="0">
                    <a:pos x="T3" y="T5"/>
                  </a:cxn>
                  <a:cxn ang="0">
                    <a:pos x="T6" y="T8"/>
                  </a:cxn>
                  <a:cxn ang="0">
                    <a:pos x="T9" y="T11"/>
                  </a:cxn>
                </a:cxnLst>
                <a:rect l="0" t="0" r="r" b="b"/>
                <a:pathLst>
                  <a:path w="21600" h="21538">
                    <a:moveTo>
                      <a:pt x="21600" y="4"/>
                    </a:moveTo>
                    <a:lnTo>
                      <a:pt x="21600" y="16851"/>
                    </a:lnTo>
                    <a:cubicBezTo>
                      <a:pt x="19710" y="16818"/>
                      <a:pt x="17833" y="17186"/>
                      <a:pt x="16075" y="17936"/>
                    </a:cubicBezTo>
                    <a:cubicBezTo>
                      <a:pt x="14185" y="18741"/>
                      <a:pt x="12473" y="19969"/>
                      <a:pt x="11053" y="21538"/>
                    </a:cubicBezTo>
                    <a:lnTo>
                      <a:pt x="0" y="9683"/>
                    </a:lnTo>
                    <a:cubicBezTo>
                      <a:pt x="2847" y="6504"/>
                      <a:pt x="6277" y="4003"/>
                      <a:pt x="10071" y="2338"/>
                    </a:cubicBezTo>
                    <a:cubicBezTo>
                      <a:pt x="13730" y="732"/>
                      <a:pt x="17651" y="-62"/>
                      <a:pt x="21600" y="4"/>
                    </a:cubicBezTo>
                    <a:close/>
                  </a:path>
                </a:pathLst>
              </a:custGeom>
              <a:solidFill>
                <a:srgbClr val="5B6F7A"/>
              </a:solid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12700" cap="flat" cmpd="sng">
                    <a:solidFill>
                      <a:srgbClr val="000000"/>
                    </a:solidFill>
                    <a:prstDash val="solid"/>
                    <a:miter lim="400000"/>
                    <a:headEnd type="none" w="med" len="med"/>
                    <a:tailEnd type="none" w="med" len="med"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lIns="19050" tIns="19050" rIns="19050" bIns="19050" anchor="ctr"/>
              <a:lstStyle/>
              <a:p>
                <a:endPara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ea typeface="Helvetica Light" panose="020B0403020202020204" pitchFamily="34" charset="0"/>
                  <a:cs typeface="Helvetica Light" panose="020B0403020202020204" pitchFamily="34" charset="0"/>
                  <a:sym typeface="Helvetica Light" panose="020B0403020202020204" pitchFamily="34" charset="0"/>
                </a:endParaRPr>
              </a:p>
            </p:txBody>
          </p:sp>
          <p:sp>
            <p:nvSpPr>
              <p:cNvPr id="55" name="AutoShape 8">
                <a:extLst>
                  <a:ext uri="{FF2B5EF4-FFF2-40B4-BE49-F238E27FC236}">
                    <a16:creationId xmlns:a16="http://schemas.microsoft.com/office/drawing/2014/main" id="{C98EB2B6-1AAF-5D48-90D9-5CFB8FA71B67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773696" y="1820"/>
                <a:ext cx="2683750" cy="2480217"/>
              </a:xfrm>
              <a:custGeom>
                <a:avLst/>
                <a:gdLst>
                  <a:gd name="T0" fmla="*/ 10800 w 21600"/>
                  <a:gd name="T1" fmla="+- 0 10818 36"/>
                  <a:gd name="T2" fmla="*/ 10818 h 21564"/>
                  <a:gd name="T3" fmla="*/ 10800 w 21600"/>
                  <a:gd name="T4" fmla="+- 0 10818 36"/>
                  <a:gd name="T5" fmla="*/ 10818 h 21564"/>
                  <a:gd name="T6" fmla="*/ 10800 w 21600"/>
                  <a:gd name="T7" fmla="+- 0 10818 36"/>
                  <a:gd name="T8" fmla="*/ 10818 h 21564"/>
                  <a:gd name="T9" fmla="*/ 10800 w 21600"/>
                  <a:gd name="T10" fmla="+- 0 10818 36"/>
                  <a:gd name="T11" fmla="*/ 10818 h 21564"/>
                </a:gdLst>
                <a:ahLst/>
                <a:cxnLst>
                  <a:cxn ang="0">
                    <a:pos x="T0" y="T2"/>
                  </a:cxn>
                  <a:cxn ang="0">
                    <a:pos x="T3" y="T5"/>
                  </a:cxn>
                  <a:cxn ang="0">
                    <a:pos x="T6" y="T8"/>
                  </a:cxn>
                  <a:cxn ang="0">
                    <a:pos x="T9" y="T11"/>
                  </a:cxn>
                </a:cxnLst>
                <a:rect l="0" t="0" r="r" b="b"/>
                <a:pathLst>
                  <a:path w="21600" h="21564">
                    <a:moveTo>
                      <a:pt x="21600" y="9543"/>
                    </a:moveTo>
                    <a:lnTo>
                      <a:pt x="10497" y="21564"/>
                    </a:lnTo>
                    <a:cubicBezTo>
                      <a:pt x="9120" y="20091"/>
                      <a:pt x="7485" y="18930"/>
                      <a:pt x="5687" y="18149"/>
                    </a:cubicBezTo>
                    <a:cubicBezTo>
                      <a:pt x="3880" y="17364"/>
                      <a:pt x="1947" y="16979"/>
                      <a:pt x="0" y="17017"/>
                    </a:cubicBezTo>
                    <a:lnTo>
                      <a:pt x="0" y="1"/>
                    </a:lnTo>
                    <a:cubicBezTo>
                      <a:pt x="3978" y="-36"/>
                      <a:pt x="7923" y="777"/>
                      <a:pt x="11609" y="2392"/>
                    </a:cubicBezTo>
                    <a:cubicBezTo>
                      <a:pt x="15348" y="4031"/>
                      <a:pt x="18745" y="6462"/>
                      <a:pt x="21600" y="9543"/>
                    </a:cubicBezTo>
                    <a:close/>
                  </a:path>
                </a:pathLst>
              </a:custGeom>
              <a:solidFill>
                <a:srgbClr val="E45E33"/>
              </a:solid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12700" cap="flat" cmpd="sng">
                    <a:solidFill>
                      <a:srgbClr val="000000"/>
                    </a:solidFill>
                    <a:prstDash val="solid"/>
                    <a:miter lim="400000"/>
                    <a:headEnd type="none" w="med" len="med"/>
                    <a:tailEnd type="none" w="med" len="med"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lIns="19050" tIns="19050" rIns="19050" bIns="19050" anchor="ctr"/>
              <a:lstStyle/>
              <a:p>
                <a:endPara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ea typeface="Helvetica Light" panose="020B0403020202020204" pitchFamily="34" charset="0"/>
                  <a:cs typeface="Helvetica Light" panose="020B0403020202020204" pitchFamily="34" charset="0"/>
                  <a:sym typeface="Helvetica Light" panose="020B0403020202020204" pitchFamily="34" charset="0"/>
                </a:endParaRPr>
              </a:p>
            </p:txBody>
          </p:sp>
          <p:sp>
            <p:nvSpPr>
              <p:cNvPr id="56" name="AutoShape 9">
                <a:extLst>
                  <a:ext uri="{FF2B5EF4-FFF2-40B4-BE49-F238E27FC236}">
                    <a16:creationId xmlns:a16="http://schemas.microsoft.com/office/drawing/2014/main" id="{5ABBA2D9-C7B8-0B48-8AC5-F1F0EAD00355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060031" y="1085890"/>
                <a:ext cx="2511112" cy="2710478"/>
              </a:xfrm>
              <a:custGeom>
                <a:avLst/>
                <a:gdLst>
                  <a:gd name="T0" fmla="*/ 10800 w 21600"/>
                  <a:gd name="T1" fmla="*/ 10800 h 21600"/>
                  <a:gd name="T2" fmla="*/ 10800 w 21600"/>
                  <a:gd name="T3" fmla="*/ 10800 h 21600"/>
                  <a:gd name="T4" fmla="*/ 10800 w 21600"/>
                  <a:gd name="T5" fmla="*/ 10800 h 21600"/>
                  <a:gd name="T6" fmla="*/ 10800 w 21600"/>
                  <a:gd name="T7" fmla="*/ 10800 h 216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1600" h="21600">
                    <a:moveTo>
                      <a:pt x="21600" y="21590"/>
                    </a:moveTo>
                    <a:lnTo>
                      <a:pt x="4824" y="21600"/>
                    </a:lnTo>
                    <a:cubicBezTo>
                      <a:pt x="4818" y="19557"/>
                      <a:pt x="4357" y="17537"/>
                      <a:pt x="3471" y="15666"/>
                    </a:cubicBezTo>
                    <a:cubicBezTo>
                      <a:pt x="2646" y="13926"/>
                      <a:pt x="1467" y="12349"/>
                      <a:pt x="0" y="11021"/>
                    </a:cubicBezTo>
                    <a:lnTo>
                      <a:pt x="11845" y="0"/>
                    </a:lnTo>
                    <a:cubicBezTo>
                      <a:pt x="14584" y="2404"/>
                      <a:pt x="16805" y="5268"/>
                      <a:pt x="18389" y="8440"/>
                    </a:cubicBezTo>
                    <a:cubicBezTo>
                      <a:pt x="19427" y="10517"/>
                      <a:pt x="20179" y="12696"/>
                      <a:pt x="20705" y="14917"/>
                    </a:cubicBezTo>
                    <a:cubicBezTo>
                      <a:pt x="21223" y="17104"/>
                      <a:pt x="21524" y="19338"/>
                      <a:pt x="21600" y="21590"/>
                    </a:cubicBezTo>
                    <a:close/>
                  </a:path>
                </a:pathLst>
              </a:custGeom>
              <a:solidFill>
                <a:srgbClr val="E45E33"/>
              </a:solid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12700" cap="flat" cmpd="sng">
                    <a:solidFill>
                      <a:srgbClr val="000000"/>
                    </a:solidFill>
                    <a:prstDash val="solid"/>
                    <a:miter lim="400000"/>
                    <a:headEnd type="none" w="med" len="med"/>
                    <a:tailEnd type="none" w="med" len="med"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lIns="19050" tIns="19050" rIns="19050" bIns="19050" anchor="ctr"/>
              <a:lstStyle/>
              <a:p>
                <a:endPara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sym typeface="Helvetica Light" panose="020B0403020202020204" pitchFamily="34" charset="0"/>
                </a:endParaRPr>
              </a:p>
            </p:txBody>
          </p:sp>
          <p:sp>
            <p:nvSpPr>
              <p:cNvPr id="57" name="AutoShape 10">
                <a:extLst>
                  <a:ext uri="{FF2B5EF4-FFF2-40B4-BE49-F238E27FC236}">
                    <a16:creationId xmlns:a16="http://schemas.microsoft.com/office/drawing/2014/main" id="{02AB418F-A1D3-0546-A664-ABD77936EF69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619341" y="3776820"/>
                <a:ext cx="2516675" cy="2707671"/>
              </a:xfrm>
              <a:custGeom>
                <a:avLst/>
                <a:gdLst>
                  <a:gd name="T0" fmla="*/ 10800 w 21600"/>
                  <a:gd name="T1" fmla="*/ 10800 h 21600"/>
                  <a:gd name="T2" fmla="*/ 10800 w 21600"/>
                  <a:gd name="T3" fmla="*/ 10800 h 21600"/>
                  <a:gd name="T4" fmla="*/ 10800 w 21600"/>
                  <a:gd name="T5" fmla="*/ 10800 h 21600"/>
                  <a:gd name="T6" fmla="*/ 10800 w 21600"/>
                  <a:gd name="T7" fmla="*/ 10800 h 216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1600" h="21600">
                    <a:moveTo>
                      <a:pt x="21600" y="10588"/>
                    </a:moveTo>
                    <a:lnTo>
                      <a:pt x="9802" y="21600"/>
                    </a:lnTo>
                    <a:cubicBezTo>
                      <a:pt x="6532" y="18724"/>
                      <a:pt x="3988" y="15211"/>
                      <a:pt x="2354" y="11312"/>
                    </a:cubicBezTo>
                    <a:cubicBezTo>
                      <a:pt x="1603" y="9520"/>
                      <a:pt x="1053" y="7667"/>
                      <a:pt x="667" y="5787"/>
                    </a:cubicBezTo>
                    <a:cubicBezTo>
                      <a:pt x="276" y="3883"/>
                      <a:pt x="52" y="1947"/>
                      <a:pt x="0" y="0"/>
                    </a:cubicBezTo>
                    <a:lnTo>
                      <a:pt x="16771" y="56"/>
                    </a:lnTo>
                    <a:cubicBezTo>
                      <a:pt x="16760" y="1959"/>
                      <a:pt x="17155" y="3846"/>
                      <a:pt x="17933" y="5607"/>
                    </a:cubicBezTo>
                    <a:cubicBezTo>
                      <a:pt x="18764" y="7489"/>
                      <a:pt x="20013" y="9186"/>
                      <a:pt x="21600" y="10588"/>
                    </a:cubicBezTo>
                    <a:close/>
                  </a:path>
                </a:pathLst>
              </a:custGeom>
              <a:solidFill>
                <a:srgbClr val="87959C"/>
              </a:solid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12700" cap="flat" cmpd="sng">
                    <a:solidFill>
                      <a:srgbClr val="000000"/>
                    </a:solidFill>
                    <a:prstDash val="solid"/>
                    <a:miter lim="400000"/>
                    <a:headEnd type="none" w="med" len="med"/>
                    <a:tailEnd type="none" w="med" len="med"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lIns="19050" tIns="19050" rIns="19050" bIns="19050" anchor="ctr"/>
              <a:lstStyle/>
              <a:p>
                <a:endPara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sym typeface="Helvetica Light" panose="020B0403020202020204" pitchFamily="34" charset="0"/>
                </a:endParaRPr>
              </a:p>
            </p:txBody>
          </p:sp>
          <p:sp>
            <p:nvSpPr>
              <p:cNvPr id="58" name="AutoShape 11">
                <a:extLst>
                  <a:ext uri="{FF2B5EF4-FFF2-40B4-BE49-F238E27FC236}">
                    <a16:creationId xmlns:a16="http://schemas.microsoft.com/office/drawing/2014/main" id="{E2D1A55F-D5F4-6446-9CAF-9950AF76B283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749971" y="5097135"/>
                <a:ext cx="2697322" cy="2464755"/>
              </a:xfrm>
              <a:custGeom>
                <a:avLst/>
                <a:gdLst>
                  <a:gd name="T0" fmla="*/ 10800 w 21600"/>
                  <a:gd name="T1" fmla="*/ 10781 h 21563"/>
                  <a:gd name="T2" fmla="*/ 10800 w 21600"/>
                  <a:gd name="T3" fmla="*/ 10781 h 21563"/>
                  <a:gd name="T4" fmla="*/ 10800 w 21600"/>
                  <a:gd name="T5" fmla="*/ 10781 h 21563"/>
                  <a:gd name="T6" fmla="*/ 10800 w 21600"/>
                  <a:gd name="T7" fmla="*/ 10781 h 2156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1600" h="21563">
                    <a:moveTo>
                      <a:pt x="21600" y="4420"/>
                    </a:moveTo>
                    <a:lnTo>
                      <a:pt x="21600" y="21562"/>
                    </a:lnTo>
                    <a:cubicBezTo>
                      <a:pt x="17321" y="21600"/>
                      <a:pt x="13082" y="20660"/>
                      <a:pt x="9155" y="18802"/>
                    </a:cubicBezTo>
                    <a:cubicBezTo>
                      <a:pt x="5759" y="17195"/>
                      <a:pt x="2657" y="14929"/>
                      <a:pt x="0" y="12114"/>
                    </a:cubicBezTo>
                    <a:lnTo>
                      <a:pt x="11023" y="0"/>
                    </a:lnTo>
                    <a:cubicBezTo>
                      <a:pt x="12273" y="1315"/>
                      <a:pt x="13730" y="2374"/>
                      <a:pt x="15323" y="3126"/>
                    </a:cubicBezTo>
                    <a:cubicBezTo>
                      <a:pt x="17302" y="4060"/>
                      <a:pt x="19446" y="4502"/>
                      <a:pt x="21600" y="4420"/>
                    </a:cubicBezTo>
                    <a:close/>
                  </a:path>
                </a:pathLst>
              </a:custGeom>
              <a:solidFill>
                <a:srgbClr val="87959C"/>
              </a:solid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12700" cap="flat" cmpd="sng">
                    <a:solidFill>
                      <a:srgbClr val="000000"/>
                    </a:solidFill>
                    <a:prstDash val="solid"/>
                    <a:miter lim="400000"/>
                    <a:headEnd type="none" w="med" len="med"/>
                    <a:tailEnd type="none" w="med" len="med"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lIns="19050" tIns="19050" rIns="19050" bIns="19050" anchor="ctr"/>
              <a:lstStyle/>
              <a:p>
                <a:endPara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ea typeface="Helvetica Light" panose="020B0403020202020204" pitchFamily="34" charset="0"/>
                  <a:cs typeface="Helvetica Light" panose="020B0403020202020204" pitchFamily="34" charset="0"/>
                  <a:sym typeface="Helvetica Light" panose="020B0403020202020204" pitchFamily="34" charset="0"/>
                </a:endParaRPr>
              </a:p>
            </p:txBody>
          </p:sp>
          <p:sp>
            <p:nvSpPr>
              <p:cNvPr id="59" name="AutoShape 12">
                <a:extLst>
                  <a:ext uri="{FF2B5EF4-FFF2-40B4-BE49-F238E27FC236}">
                    <a16:creationId xmlns:a16="http://schemas.microsoft.com/office/drawing/2014/main" id="{F1CF6368-2752-BA41-BCD0-55D9E08EE8D6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9437833" y="5063236"/>
                <a:ext cx="2640941" cy="2500219"/>
              </a:xfrm>
              <a:custGeom>
                <a:avLst/>
                <a:gdLst>
                  <a:gd name="T0" fmla="*/ 10800 w 21600"/>
                  <a:gd name="T1" fmla="*/ 10800 h 21600"/>
                  <a:gd name="T2" fmla="*/ 10800 w 21600"/>
                  <a:gd name="T3" fmla="*/ 10800 h 21600"/>
                  <a:gd name="T4" fmla="*/ 10800 w 21600"/>
                  <a:gd name="T5" fmla="*/ 10800 h 21600"/>
                  <a:gd name="T6" fmla="*/ 10800 w 21600"/>
                  <a:gd name="T7" fmla="*/ 10800 h 216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1600" h="21600">
                    <a:moveTo>
                      <a:pt x="10353" y="0"/>
                    </a:moveTo>
                    <a:lnTo>
                      <a:pt x="21600" y="11856"/>
                    </a:lnTo>
                    <a:cubicBezTo>
                      <a:pt x="18785" y="14905"/>
                      <a:pt x="15426" y="17335"/>
                      <a:pt x="11718" y="19008"/>
                    </a:cubicBezTo>
                    <a:cubicBezTo>
                      <a:pt x="8012" y="20679"/>
                      <a:pt x="4030" y="21560"/>
                      <a:pt x="0" y="21600"/>
                    </a:cubicBezTo>
                    <a:lnTo>
                      <a:pt x="0" y="4685"/>
                    </a:lnTo>
                    <a:cubicBezTo>
                      <a:pt x="2002" y="4633"/>
                      <a:pt x="3975" y="4163"/>
                      <a:pt x="5805" y="3302"/>
                    </a:cubicBezTo>
                    <a:cubicBezTo>
                      <a:pt x="7500" y="2504"/>
                      <a:pt x="9041" y="1385"/>
                      <a:pt x="10353" y="0"/>
                    </a:cubicBezTo>
                    <a:close/>
                  </a:path>
                </a:pathLst>
              </a:custGeom>
              <a:solidFill>
                <a:srgbClr val="9BAAAF"/>
              </a:solid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12700" cap="flat" cmpd="sng">
                    <a:solidFill>
                      <a:srgbClr val="000000"/>
                    </a:solidFill>
                    <a:prstDash val="solid"/>
                    <a:miter lim="400000"/>
                    <a:headEnd type="none" w="med" len="med"/>
                    <a:tailEnd type="none" w="med" len="med"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lIns="19050" tIns="19050" rIns="19050" bIns="19050" anchor="ctr"/>
              <a:lstStyle/>
              <a:p>
                <a:endPara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ea typeface="Helvetica Light" panose="020B0403020202020204" pitchFamily="34" charset="0"/>
                  <a:cs typeface="Helvetica Light" panose="020B0403020202020204" pitchFamily="34" charset="0"/>
                  <a:sym typeface="Helvetica Light" panose="020B0403020202020204" pitchFamily="34" charset="0"/>
                </a:endParaRPr>
              </a:p>
            </p:txBody>
          </p:sp>
          <p:sp>
            <p:nvSpPr>
              <p:cNvPr id="60" name="AutoShape 13">
                <a:extLst>
                  <a:ext uri="{FF2B5EF4-FFF2-40B4-BE49-F238E27FC236}">
                    <a16:creationId xmlns:a16="http://schemas.microsoft.com/office/drawing/2014/main" id="{A49DAFA1-2DBC-6440-91D0-19AE59A5F91E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10693395" y="3793216"/>
                <a:ext cx="2484592" cy="2656417"/>
              </a:xfrm>
              <a:custGeom>
                <a:avLst/>
                <a:gdLst>
                  <a:gd name="T0" fmla="*/ 10800 w 21600"/>
                  <a:gd name="T1" fmla="*/ 10800 h 21600"/>
                  <a:gd name="T2" fmla="*/ 10800 w 21600"/>
                  <a:gd name="T3" fmla="*/ 10800 h 21600"/>
                  <a:gd name="T4" fmla="*/ 10800 w 21600"/>
                  <a:gd name="T5" fmla="*/ 10800 h 21600"/>
                  <a:gd name="T6" fmla="*/ 10800 w 21600"/>
                  <a:gd name="T7" fmla="*/ 10800 h 216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1600" h="21600">
                    <a:moveTo>
                      <a:pt x="4703" y="0"/>
                    </a:moveTo>
                    <a:lnTo>
                      <a:pt x="21600" y="0"/>
                    </a:lnTo>
                    <a:cubicBezTo>
                      <a:pt x="21542" y="4034"/>
                      <a:pt x="20654" y="8019"/>
                      <a:pt x="18984" y="11738"/>
                    </a:cubicBezTo>
                    <a:cubicBezTo>
                      <a:pt x="17333" y="15413"/>
                      <a:pt x="14950" y="18760"/>
                      <a:pt x="11960" y="21600"/>
                    </a:cubicBezTo>
                    <a:lnTo>
                      <a:pt x="0" y="10398"/>
                    </a:lnTo>
                    <a:cubicBezTo>
                      <a:pt x="1437" y="9081"/>
                      <a:pt x="2589" y="7517"/>
                      <a:pt x="3394" y="5793"/>
                    </a:cubicBezTo>
                    <a:cubicBezTo>
                      <a:pt x="4247" y="3965"/>
                      <a:pt x="4692" y="1994"/>
                      <a:pt x="4703" y="0"/>
                    </a:cubicBezTo>
                    <a:close/>
                  </a:path>
                </a:pathLst>
              </a:custGeom>
              <a:solidFill>
                <a:srgbClr val="9BAAAF"/>
              </a:solid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12700" cap="flat" cmpd="sng">
                    <a:solidFill>
                      <a:srgbClr val="000000"/>
                    </a:solidFill>
                    <a:prstDash val="solid"/>
                    <a:miter lim="400000"/>
                    <a:headEnd type="none" w="med" len="med"/>
                    <a:tailEnd type="none" w="med" len="med"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lIns="19050" tIns="19050" rIns="19050" bIns="19050" anchor="ctr"/>
              <a:lstStyle/>
              <a:p>
                <a:endPara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sym typeface="Helvetica Light" panose="020B0403020202020204" pitchFamily="34" charset="0"/>
                </a:endParaRPr>
              </a:p>
            </p:txBody>
          </p:sp>
          <p:sp>
            <p:nvSpPr>
              <p:cNvPr id="61" name="AutoShape 14">
                <a:extLst>
                  <a:ext uri="{FF2B5EF4-FFF2-40B4-BE49-F238E27FC236}">
                    <a16:creationId xmlns:a16="http://schemas.microsoft.com/office/drawing/2014/main" id="{4697A8B6-CDAD-BE47-A494-A17371D7FFD4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10729348" y="1133786"/>
                <a:ext cx="2447993" cy="2670705"/>
              </a:xfrm>
              <a:custGeom>
                <a:avLst/>
                <a:gdLst>
                  <a:gd name="T0" fmla="*/ 10800 w 21600"/>
                  <a:gd name="T1" fmla="*/ 10800 h 21600"/>
                  <a:gd name="T2" fmla="*/ 10800 w 21600"/>
                  <a:gd name="T3" fmla="*/ 10800 h 21600"/>
                  <a:gd name="T4" fmla="*/ 10800 w 21600"/>
                  <a:gd name="T5" fmla="*/ 10800 h 21600"/>
                  <a:gd name="T6" fmla="*/ 10800 w 21600"/>
                  <a:gd name="T7" fmla="*/ 10800 h 216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1600" h="21600">
                    <a:moveTo>
                      <a:pt x="12146" y="0"/>
                    </a:moveTo>
                    <a:cubicBezTo>
                      <a:pt x="15223" y="2952"/>
                      <a:pt x="17640" y="6428"/>
                      <a:pt x="19260" y="10231"/>
                    </a:cubicBezTo>
                    <a:cubicBezTo>
                      <a:pt x="20805" y="13854"/>
                      <a:pt x="21598" y="17710"/>
                      <a:pt x="21600" y="21600"/>
                    </a:cubicBezTo>
                    <a:lnTo>
                      <a:pt x="4438" y="21600"/>
                    </a:lnTo>
                    <a:cubicBezTo>
                      <a:pt x="4500" y="19734"/>
                      <a:pt x="4159" y="17875"/>
                      <a:pt x="3435" y="16131"/>
                    </a:cubicBezTo>
                    <a:cubicBezTo>
                      <a:pt x="2673" y="14293"/>
                      <a:pt x="1504" y="12621"/>
                      <a:pt x="0" y="11220"/>
                    </a:cubicBezTo>
                    <a:lnTo>
                      <a:pt x="12146" y="0"/>
                    </a:lnTo>
                    <a:close/>
                  </a:path>
                </a:pathLst>
              </a:custGeom>
              <a:solidFill>
                <a:srgbClr val="B4BDC2"/>
              </a:solid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12700" cap="flat" cmpd="sng">
                    <a:solidFill>
                      <a:srgbClr val="000000"/>
                    </a:solidFill>
                    <a:prstDash val="solid"/>
                    <a:miter lim="400000"/>
                    <a:headEnd type="none" w="med" len="med"/>
                    <a:tailEnd type="none" w="med" len="med"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lIns="19050" tIns="19050" rIns="19050" bIns="19050" anchor="ctr"/>
              <a:lstStyle/>
              <a:p>
                <a:endPara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sym typeface="Helvetica Light" panose="020B0403020202020204" pitchFamily="34" charset="0"/>
                </a:endParaRPr>
              </a:p>
            </p:txBody>
          </p:sp>
          <p:sp>
            <p:nvSpPr>
              <p:cNvPr id="62" name="AutoShape 15">
                <a:extLst>
                  <a:ext uri="{FF2B5EF4-FFF2-40B4-BE49-F238E27FC236}">
                    <a16:creationId xmlns:a16="http://schemas.microsoft.com/office/drawing/2014/main" id="{784860C4-B49F-2B4B-ACED-9CD91B18B2EE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9449641" y="2612"/>
                <a:ext cx="2673151" cy="2522895"/>
              </a:xfrm>
              <a:custGeom>
                <a:avLst/>
                <a:gdLst>
                  <a:gd name="T0" fmla="*/ 10800 w 21600"/>
                  <a:gd name="T1" fmla="*/ 10800 h 21600"/>
                  <a:gd name="T2" fmla="*/ 10800 w 21600"/>
                  <a:gd name="T3" fmla="*/ 10800 h 21600"/>
                  <a:gd name="T4" fmla="*/ 10800 w 21600"/>
                  <a:gd name="T5" fmla="*/ 10800 h 21600"/>
                  <a:gd name="T6" fmla="*/ 10800 w 21600"/>
                  <a:gd name="T7" fmla="*/ 10800 h 216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1600" h="21600">
                    <a:moveTo>
                      <a:pt x="0" y="0"/>
                    </a:moveTo>
                    <a:lnTo>
                      <a:pt x="0" y="16672"/>
                    </a:lnTo>
                    <a:cubicBezTo>
                      <a:pt x="1905" y="16739"/>
                      <a:pt x="3781" y="17190"/>
                      <a:pt x="5526" y="18001"/>
                    </a:cubicBezTo>
                    <a:cubicBezTo>
                      <a:pt x="7350" y="18848"/>
                      <a:pt x="8997" y="20072"/>
                      <a:pt x="10370" y="21600"/>
                    </a:cubicBezTo>
                    <a:lnTo>
                      <a:pt x="21600" y="9845"/>
                    </a:lnTo>
                    <a:cubicBezTo>
                      <a:pt x="18874" y="6868"/>
                      <a:pt x="15634" y="4473"/>
                      <a:pt x="12057" y="2790"/>
                    </a:cubicBezTo>
                    <a:cubicBezTo>
                      <a:pt x="8258" y="1003"/>
                      <a:pt x="4156" y="54"/>
                      <a:pt x="0" y="0"/>
                    </a:cubicBezTo>
                    <a:close/>
                  </a:path>
                </a:pathLst>
              </a:custGeom>
              <a:solidFill>
                <a:srgbClr val="B4BDC2"/>
              </a:solid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12700" cap="flat" cmpd="sng">
                    <a:solidFill>
                      <a:srgbClr val="000000"/>
                    </a:solidFill>
                    <a:prstDash val="solid"/>
                    <a:miter lim="400000"/>
                    <a:headEnd type="none" w="med" len="med"/>
                    <a:tailEnd type="none" w="med" len="med"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lIns="19050" tIns="19050" rIns="19050" bIns="19050" anchor="ctr"/>
              <a:lstStyle/>
              <a:p>
                <a:endPara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ea typeface="Helvetica Light" panose="020B0403020202020204" pitchFamily="34" charset="0"/>
                  <a:cs typeface="Helvetica Light" panose="020B0403020202020204" pitchFamily="34" charset="0"/>
                  <a:sym typeface="Helvetica Light" panose="020B0403020202020204" pitchFamily="34" charset="0"/>
                </a:endParaRPr>
              </a:p>
            </p:txBody>
          </p:sp>
          <p:sp>
            <p:nvSpPr>
              <p:cNvPr id="63" name="AutoShape 16">
                <a:extLst>
                  <a:ext uri="{FF2B5EF4-FFF2-40B4-BE49-F238E27FC236}">
                    <a16:creationId xmlns:a16="http://schemas.microsoft.com/office/drawing/2014/main" id="{9AAE0A12-3288-EE4F-8F37-D32E321FDEAB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716796" y="1340"/>
                <a:ext cx="2750201" cy="3211784"/>
              </a:xfrm>
              <a:custGeom>
                <a:avLst/>
                <a:gdLst>
                  <a:gd name="T0" fmla="*/ 10800 w 21600"/>
                  <a:gd name="T1" fmla="+- 0 10811 22"/>
                  <a:gd name="T2" fmla="*/ 10811 h 21578"/>
                  <a:gd name="T3" fmla="*/ 10800 w 21600"/>
                  <a:gd name="T4" fmla="+- 0 10811 22"/>
                  <a:gd name="T5" fmla="*/ 10811 h 21578"/>
                  <a:gd name="T6" fmla="*/ 10800 w 21600"/>
                  <a:gd name="T7" fmla="+- 0 10811 22"/>
                  <a:gd name="T8" fmla="*/ 10811 h 21578"/>
                  <a:gd name="T9" fmla="*/ 10800 w 21600"/>
                  <a:gd name="T10" fmla="+- 0 10811 22"/>
                  <a:gd name="T11" fmla="*/ 10811 h 21578"/>
                </a:gdLst>
                <a:ahLst/>
                <a:cxnLst>
                  <a:cxn ang="0">
                    <a:pos x="T0" y="T2"/>
                  </a:cxn>
                  <a:cxn ang="0">
                    <a:pos x="T3" y="T5"/>
                  </a:cxn>
                  <a:cxn ang="0">
                    <a:pos x="T6" y="T8"/>
                  </a:cxn>
                  <a:cxn ang="0">
                    <a:pos x="T9" y="T11"/>
                  </a:cxn>
                </a:cxnLst>
                <a:rect l="0" t="0" r="r" b="b"/>
                <a:pathLst>
                  <a:path w="21600" h="21578">
                    <a:moveTo>
                      <a:pt x="7297" y="21578"/>
                    </a:moveTo>
                    <a:cubicBezTo>
                      <a:pt x="7124" y="18968"/>
                      <a:pt x="6413" y="16404"/>
                      <a:pt x="5196" y="14006"/>
                    </a:cubicBezTo>
                    <a:cubicBezTo>
                      <a:pt x="3947" y="11545"/>
                      <a:pt x="2187" y="9299"/>
                      <a:pt x="0" y="7376"/>
                    </a:cubicBezTo>
                    <a:cubicBezTo>
                      <a:pt x="2845" y="5035"/>
                      <a:pt x="6188" y="3181"/>
                      <a:pt x="9850" y="1918"/>
                    </a:cubicBezTo>
                    <a:cubicBezTo>
                      <a:pt x="13583" y="629"/>
                      <a:pt x="17574" y="-22"/>
                      <a:pt x="21600" y="1"/>
                    </a:cubicBezTo>
                    <a:lnTo>
                      <a:pt x="21600" y="13102"/>
                    </a:lnTo>
                    <a:cubicBezTo>
                      <a:pt x="18804" y="12968"/>
                      <a:pt x="16024" y="13549"/>
                      <a:pt x="13614" y="14770"/>
                    </a:cubicBezTo>
                    <a:cubicBezTo>
                      <a:pt x="10600" y="16297"/>
                      <a:pt x="8351" y="18721"/>
                      <a:pt x="7297" y="21578"/>
                    </a:cubicBezTo>
                    <a:close/>
                  </a:path>
                </a:pathLst>
              </a:custGeom>
              <a:solidFill>
                <a:srgbClr val="9BAAAF"/>
              </a:solid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12700" cap="flat" cmpd="sng">
                    <a:solidFill>
                      <a:srgbClr val="000000"/>
                    </a:solidFill>
                    <a:prstDash val="solid"/>
                    <a:miter lim="400000"/>
                    <a:headEnd type="none" w="med" len="med"/>
                    <a:tailEnd type="none" w="med" len="med"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rgbClr val="808080"/>
                      </a:outerShdw>
                    </a:effectLst>
                  </a14:hiddenEffects>
                </a:ext>
              </a:extLst>
            </p:spPr>
            <p:txBody>
              <a:bodyPr lIns="19050" tIns="19050" rIns="19050" bIns="19050" anchor="ctr"/>
              <a:lstStyle/>
              <a:p>
                <a:endPara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ea typeface="Helvetica Light" panose="020B0403020202020204" pitchFamily="34" charset="0"/>
                  <a:cs typeface="Helvetica Light" panose="020B0403020202020204" pitchFamily="34" charset="0"/>
                  <a:sym typeface="Helvetica Light" panose="020B0403020202020204" pitchFamily="34" charset="0"/>
                </a:endParaRPr>
              </a:p>
            </p:txBody>
          </p:sp>
        </p:grpSp>
        <p:sp>
          <p:nvSpPr>
            <p:cNvPr id="11" name="Text Box 17">
              <a:extLst>
                <a:ext uri="{FF2B5EF4-FFF2-40B4-BE49-F238E27FC236}">
                  <a16:creationId xmlns:a16="http://schemas.microsoft.com/office/drawing/2014/main" id="{B04FF623-EBF5-4C46-843C-69420A32B96A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1946613" y="6376800"/>
              <a:ext cx="3685869" cy="628337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 cap="flat" cmpd="sng">
                  <a:solidFill>
                    <a:srgbClr val="000000"/>
                  </a:solidFill>
                  <a:prstDash val="solid"/>
                  <a:miter lim="400000"/>
                  <a:headEnd type="none" w="med" len="med"/>
                  <a:tailEnd type="none" w="med" len="med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lIns="19050" tIns="19050" rIns="19050" bIns="19050" anchor="ctr">
              <a:spAutoFit/>
            </a:bodyPr>
            <a:lstStyle/>
            <a:p>
              <a:pPr algn="ctr"/>
              <a:r>
                <a: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cs typeface="Arial" panose="020B0604020202020204" pitchFamily="34" charset="0"/>
                  <a:sym typeface="Arial" panose="020B0604020202020204" pitchFamily="34" charset="0"/>
                </a:rPr>
                <a:t>BUILD</a:t>
              </a:r>
            </a:p>
          </p:txBody>
        </p:sp>
        <p:sp>
          <p:nvSpPr>
            <p:cNvPr id="13" name="Text Box 19">
              <a:extLst>
                <a:ext uri="{FF2B5EF4-FFF2-40B4-BE49-F238E27FC236}">
                  <a16:creationId xmlns:a16="http://schemas.microsoft.com/office/drawing/2014/main" id="{4C718F40-8451-E24B-9AC2-F1200A0FC212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7457564" y="6379821"/>
              <a:ext cx="3685869" cy="628337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 cap="flat" cmpd="sng">
                  <a:solidFill>
                    <a:srgbClr val="000000"/>
                  </a:solidFill>
                  <a:prstDash val="solid"/>
                  <a:miter lim="400000"/>
                  <a:headEnd type="none" w="med" len="med"/>
                  <a:tailEnd type="none" w="med" len="med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lIns="19050" tIns="19050" rIns="19050" bIns="19050" anchor="ctr">
              <a:spAutoFit/>
            </a:bodyPr>
            <a:lstStyle/>
            <a:p>
              <a:pPr algn="ctr"/>
              <a:r>
                <a:rPr lang="en-US" altLang="en-US" sz="1600" dirty="0">
                  <a:solidFill>
                    <a:schemeClr val="bg1"/>
                  </a:solidFill>
                  <a:latin typeface="Avenir Book" panose="02000503020000020003" pitchFamily="2" charset="0"/>
                  <a:cs typeface="Arial" panose="020B0604020202020204" pitchFamily="34" charset="0"/>
                  <a:sym typeface="Arial" panose="020B0604020202020204" pitchFamily="34" charset="0"/>
                </a:rPr>
                <a:t>OPERATE</a:t>
              </a:r>
            </a:p>
          </p:txBody>
        </p:sp>
        <p:sp>
          <p:nvSpPr>
            <p:cNvPr id="44" name="Text Box 28">
              <a:extLst>
                <a:ext uri="{FF2B5EF4-FFF2-40B4-BE49-F238E27FC236}">
                  <a16:creationId xmlns:a16="http://schemas.microsoft.com/office/drawing/2014/main" id="{EA0C3A15-EAEB-014D-9FE3-980D619E10FF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1215810" y="4559673"/>
              <a:ext cx="1618637" cy="390589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 cap="flat" cmpd="sng">
                  <a:solidFill>
                    <a:srgbClr val="000000"/>
                  </a:solidFill>
                  <a:prstDash val="solid"/>
                  <a:miter lim="400000"/>
                  <a:headEnd type="none" w="med" len="med"/>
                  <a:tailEnd type="none" w="med" len="med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lIns="19050" tIns="19050" rIns="19050" bIns="19050">
              <a:spAutoFit/>
            </a:bodyPr>
            <a:lstStyle/>
            <a:p>
              <a:pPr algn="l"/>
              <a:r>
                <a:rPr lang="en-US" altLang="en-US" sz="900" dirty="0">
                  <a:solidFill>
                    <a:schemeClr val="bg1"/>
                  </a:solidFill>
                  <a:latin typeface="Avenir Book" panose="02000503020000020003" pitchFamily="2" charset="0"/>
                  <a:cs typeface="Arial" panose="020B0604020202020204" pitchFamily="34" charset="0"/>
                  <a:sym typeface="Arial" panose="020B0604020202020204" pitchFamily="34" charset="0"/>
                </a:rPr>
                <a:t>DESIGN</a:t>
              </a:r>
            </a:p>
          </p:txBody>
        </p:sp>
        <p:sp>
          <p:nvSpPr>
            <p:cNvPr id="18" name="Text Box 30">
              <a:extLst>
                <a:ext uri="{FF2B5EF4-FFF2-40B4-BE49-F238E27FC236}">
                  <a16:creationId xmlns:a16="http://schemas.microsoft.com/office/drawing/2014/main" id="{30DB7E25-CA0A-4643-8225-B3F8ED984B4D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5558384" y="4650048"/>
              <a:ext cx="1618637" cy="390589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 cap="flat" cmpd="sng">
                  <a:solidFill>
                    <a:srgbClr val="000000"/>
                  </a:solidFill>
                  <a:prstDash val="solid"/>
                  <a:miter lim="400000"/>
                  <a:headEnd type="none" w="med" len="med"/>
                  <a:tailEnd type="none" w="med" len="med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lIns="19050" tIns="19050" rIns="19050" bIns="19050">
              <a:spAutoFit/>
            </a:bodyPr>
            <a:lstStyle/>
            <a:p>
              <a:pPr algn="l"/>
              <a:r>
                <a:rPr lang="en-US" altLang="en-US" sz="900" dirty="0">
                  <a:latin typeface="Avenir Book" panose="02000503020000020003" pitchFamily="2" charset="0"/>
                  <a:cs typeface="Arial" panose="020B0604020202020204" pitchFamily="34" charset="0"/>
                  <a:sym typeface="Arial" panose="020B0604020202020204" pitchFamily="34" charset="0"/>
                </a:rPr>
                <a:t>PLAN</a:t>
              </a:r>
            </a:p>
          </p:txBody>
        </p:sp>
        <p:sp>
          <p:nvSpPr>
            <p:cNvPr id="19" name="Text Box 31">
              <a:extLst>
                <a:ext uri="{FF2B5EF4-FFF2-40B4-BE49-F238E27FC236}">
                  <a16:creationId xmlns:a16="http://schemas.microsoft.com/office/drawing/2014/main" id="{2247FEBD-4D3B-194A-BDC5-F319E4CA3886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7616131" y="3879257"/>
              <a:ext cx="1618637" cy="390589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 cap="flat" cmpd="sng">
                  <a:solidFill>
                    <a:srgbClr val="000000"/>
                  </a:solidFill>
                  <a:prstDash val="solid"/>
                  <a:miter lim="400000"/>
                  <a:headEnd type="none" w="med" len="med"/>
                  <a:tailEnd type="none" w="med" len="med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lIns="19050" tIns="19050" rIns="19050" bIns="19050">
              <a:spAutoFit/>
            </a:bodyPr>
            <a:lstStyle/>
            <a:p>
              <a:pPr algn="l"/>
              <a:r>
                <a:rPr lang="en-US" altLang="en-US" sz="900" dirty="0">
                  <a:solidFill>
                    <a:schemeClr val="bg1"/>
                  </a:solidFill>
                  <a:latin typeface="Avenir Book" panose="02000503020000020003" pitchFamily="2" charset="0"/>
                  <a:cs typeface="Arial" panose="020B0604020202020204" pitchFamily="34" charset="0"/>
                  <a:sym typeface="Arial" panose="020B0604020202020204" pitchFamily="34" charset="0"/>
                </a:rPr>
                <a:t>OPERATE</a:t>
              </a:r>
            </a:p>
          </p:txBody>
        </p:sp>
        <p:sp>
          <p:nvSpPr>
            <p:cNvPr id="20" name="Text Box 32">
              <a:extLst>
                <a:ext uri="{FF2B5EF4-FFF2-40B4-BE49-F238E27FC236}">
                  <a16:creationId xmlns:a16="http://schemas.microsoft.com/office/drawing/2014/main" id="{E9A46AF3-9538-BC49-B57B-0D90418A3808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10738000" y="4331301"/>
              <a:ext cx="1618637" cy="390589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 cap="flat" cmpd="sng">
                  <a:solidFill>
                    <a:srgbClr val="000000"/>
                  </a:solidFill>
                  <a:prstDash val="solid"/>
                  <a:miter lim="400000"/>
                  <a:headEnd type="none" w="med" len="med"/>
                  <a:tailEnd type="none" w="med" len="med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lIns="19050" tIns="19050" rIns="19050" bIns="19050">
              <a:spAutoFit/>
            </a:bodyPr>
            <a:lstStyle/>
            <a:p>
              <a:pPr algn="l"/>
              <a:r>
                <a:rPr lang="en-US" altLang="en-US" sz="900" dirty="0">
                  <a:solidFill>
                    <a:schemeClr val="bg1"/>
                  </a:solidFill>
                  <a:latin typeface="Avenir Book" panose="02000503020000020003" pitchFamily="2" charset="0"/>
                  <a:cs typeface="Arial" panose="020B0604020202020204" pitchFamily="34" charset="0"/>
                  <a:sym typeface="Arial" panose="020B0604020202020204" pitchFamily="34" charset="0"/>
                </a:rPr>
                <a:t>MAINTAIN</a:t>
              </a:r>
            </a:p>
          </p:txBody>
        </p:sp>
        <p:sp>
          <p:nvSpPr>
            <p:cNvPr id="24" name="Text Box 36">
              <a:extLst>
                <a:ext uri="{FF2B5EF4-FFF2-40B4-BE49-F238E27FC236}">
                  <a16:creationId xmlns:a16="http://schemas.microsoft.com/office/drawing/2014/main" id="{6C9AD34A-3324-E547-AC1B-282F55AFED62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4054175" y="8916512"/>
              <a:ext cx="1618637" cy="390589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 cap="flat" cmpd="sng">
                  <a:solidFill>
                    <a:srgbClr val="000000"/>
                  </a:solidFill>
                  <a:prstDash val="solid"/>
                  <a:miter lim="400000"/>
                  <a:headEnd type="none" w="med" len="med"/>
                  <a:tailEnd type="none" w="med" len="med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lIns="19050" tIns="19050" rIns="19050" bIns="19050">
              <a:spAutoFit/>
            </a:bodyPr>
            <a:lstStyle/>
            <a:p>
              <a:pPr algn="l"/>
              <a:r>
                <a:rPr lang="en-US" altLang="en-US" sz="900" dirty="0">
                  <a:solidFill>
                    <a:schemeClr val="bg1"/>
                  </a:solidFill>
                  <a:latin typeface="Avenir Book" panose="02000503020000020003" pitchFamily="2" charset="0"/>
                  <a:cs typeface="Arial" panose="020B0604020202020204" pitchFamily="34" charset="0"/>
                  <a:sym typeface="Arial" panose="020B0604020202020204" pitchFamily="34" charset="0"/>
                </a:rPr>
                <a:t>COMMISION</a:t>
              </a:r>
            </a:p>
          </p:txBody>
        </p:sp>
        <p:sp>
          <p:nvSpPr>
            <p:cNvPr id="25" name="Text Box 37">
              <a:extLst>
                <a:ext uri="{FF2B5EF4-FFF2-40B4-BE49-F238E27FC236}">
                  <a16:creationId xmlns:a16="http://schemas.microsoft.com/office/drawing/2014/main" id="{EC0A863B-DAAF-0F40-B936-40398CA0D428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367701" y="8032696"/>
              <a:ext cx="1618637" cy="390589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 cap="flat" cmpd="sng">
                  <a:solidFill>
                    <a:srgbClr val="000000"/>
                  </a:solidFill>
                  <a:prstDash val="solid"/>
                  <a:miter lim="400000"/>
                  <a:headEnd type="none" w="med" len="med"/>
                  <a:tailEnd type="none" w="med" len="med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lIns="19050" tIns="19050" rIns="19050" bIns="19050">
              <a:spAutoFit/>
            </a:bodyPr>
            <a:lstStyle/>
            <a:p>
              <a:pPr algn="l"/>
              <a:r>
                <a:rPr lang="en-US" altLang="en-US" sz="900" dirty="0">
                  <a:solidFill>
                    <a:schemeClr val="bg1"/>
                  </a:solidFill>
                  <a:latin typeface="Avenir Book" panose="02000503020000020003" pitchFamily="2" charset="0"/>
                  <a:cs typeface="Arial" panose="020B0604020202020204" pitchFamily="34" charset="0"/>
                  <a:sym typeface="Arial" panose="020B0604020202020204" pitchFamily="34" charset="0"/>
                </a:rPr>
                <a:t>TRANSFORM</a:t>
              </a:r>
            </a:p>
          </p:txBody>
        </p:sp>
        <p:sp>
          <p:nvSpPr>
            <p:cNvPr id="26" name="Text Box 38">
              <a:extLst>
                <a:ext uri="{FF2B5EF4-FFF2-40B4-BE49-F238E27FC236}">
                  <a16:creationId xmlns:a16="http://schemas.microsoft.com/office/drawing/2014/main" id="{131F5D30-3009-2C41-87A3-D167D5A2CC6F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1155902" y="8035651"/>
              <a:ext cx="1618637" cy="390589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 cap="flat" cmpd="sng">
                  <a:solidFill>
                    <a:srgbClr val="000000"/>
                  </a:solidFill>
                  <a:prstDash val="solid"/>
                  <a:miter lim="400000"/>
                  <a:headEnd type="none" w="med" len="med"/>
                  <a:tailEnd type="none" w="med" len="med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lIns="19050" tIns="19050" rIns="19050" bIns="19050">
              <a:spAutoFit/>
            </a:bodyPr>
            <a:lstStyle/>
            <a:p>
              <a:pPr algn="l"/>
              <a:r>
                <a:rPr lang="en-US" altLang="en-US" sz="900" dirty="0">
                  <a:solidFill>
                    <a:schemeClr val="bg1"/>
                  </a:solidFill>
                  <a:latin typeface="Avenir Book" panose="02000503020000020003" pitchFamily="2" charset="0"/>
                  <a:cs typeface="Arial" panose="020B0604020202020204" pitchFamily="34" charset="0"/>
                  <a:sym typeface="Arial" panose="020B0604020202020204" pitchFamily="34" charset="0"/>
                </a:rPr>
                <a:t>BUILD</a:t>
              </a:r>
            </a:p>
          </p:txBody>
        </p:sp>
        <p:sp>
          <p:nvSpPr>
            <p:cNvPr id="30" name="Text Box 42">
              <a:extLst>
                <a:ext uri="{FF2B5EF4-FFF2-40B4-BE49-F238E27FC236}">
                  <a16:creationId xmlns:a16="http://schemas.microsoft.com/office/drawing/2014/main" id="{8D131865-D432-F748-999A-24BC806D2EF4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10693395" y="8266140"/>
              <a:ext cx="1618637" cy="390589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2700" cap="flat" cmpd="sng">
                  <a:solidFill>
                    <a:srgbClr val="000000"/>
                  </a:solidFill>
                  <a:prstDash val="solid"/>
                  <a:miter lim="400000"/>
                  <a:headEnd type="none" w="med" len="med"/>
                  <a:tailEnd type="none" w="med" len="med"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lIns="19050" tIns="19050" rIns="19050" bIns="19050">
              <a:spAutoFit/>
            </a:bodyPr>
            <a:lstStyle/>
            <a:p>
              <a:pPr algn="l"/>
              <a:r>
                <a:rPr lang="en-US" altLang="en-US" sz="900" dirty="0">
                  <a:solidFill>
                    <a:schemeClr val="bg1"/>
                  </a:solidFill>
                  <a:latin typeface="Avenir Book" panose="02000503020000020003" pitchFamily="2" charset="0"/>
                  <a:cs typeface="Arial" panose="020B0604020202020204" pitchFamily="34" charset="0"/>
                  <a:sym typeface="Arial" panose="020B0604020202020204" pitchFamily="34" charset="0"/>
                </a:rPr>
                <a:t>OPTIMIZE</a:t>
              </a:r>
            </a:p>
          </p:txBody>
        </p:sp>
      </p:grpSp>
      <p:sp>
        <p:nvSpPr>
          <p:cNvPr id="64" name="Slide Number Placeholder 51">
            <a:extLst>
              <a:ext uri="{FF2B5EF4-FFF2-40B4-BE49-F238E27FC236}">
                <a16:creationId xmlns:a16="http://schemas.microsoft.com/office/drawing/2014/main" id="{4C5D2EFD-B00D-F541-91C8-EC75CC5EA9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471955" y="4767264"/>
            <a:ext cx="1456184" cy="273844"/>
          </a:xfrm>
        </p:spPr>
        <p:txBody>
          <a:bodyPr/>
          <a:lstStyle/>
          <a:p>
            <a:fld id="{C5023198-8CBC-4C98-89F7-06EF3E23C9C8}" type="slidenum">
              <a:rPr lang="en-US" smtClean="0">
                <a:latin typeface="Avenir Roman" panose="02000503020000020003" pitchFamily="2" charset="0"/>
              </a:rPr>
              <a:t>16</a:t>
            </a:fld>
            <a:endParaRPr lang="en-US" dirty="0">
              <a:latin typeface="Avenir Roman" panose="02000503020000020003" pitchFamily="2" charset="0"/>
            </a:endParaRPr>
          </a:p>
        </p:txBody>
      </p:sp>
      <p:sp>
        <p:nvSpPr>
          <p:cNvPr id="65" name="Date Placeholder 11">
            <a:extLst>
              <a:ext uri="{FF2B5EF4-FFF2-40B4-BE49-F238E27FC236}">
                <a16:creationId xmlns:a16="http://schemas.microsoft.com/office/drawing/2014/main" id="{475F14EE-1CE6-FB4F-999F-4ADDB1B2BB13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 vert="horz" lIns="91440" tIns="45720" rIns="91440" bIns="45720" rtlCol="0" anchor="ctr"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Roman" panose="02000503020000020003" pitchFamily="2" charset="0"/>
              </a:rPr>
              <a:t>Copyrighted &amp; Proprietary. @2019. All Rights Reserved.</a:t>
            </a:r>
          </a:p>
        </p:txBody>
      </p:sp>
    </p:spTree>
    <p:extLst>
      <p:ext uri="{BB962C8B-B14F-4D97-AF65-F5344CB8AC3E}">
        <p14:creationId xmlns:p14="http://schemas.microsoft.com/office/powerpoint/2010/main" val="161512134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latin typeface="Avenir Book" charset="0"/>
                <a:ea typeface="Avenir Book" charset="0"/>
                <a:cs typeface="Avenir Book" charset="0"/>
              </a:rPr>
              <a:t>Who’s on 1</a:t>
            </a:r>
            <a:r>
              <a:rPr lang="en-US" baseline="30000" dirty="0">
                <a:latin typeface="Avenir Book" charset="0"/>
                <a:ea typeface="Avenir Book" charset="0"/>
                <a:cs typeface="Avenir Book" charset="0"/>
              </a:rPr>
              <a:t>st</a:t>
            </a:r>
            <a:r>
              <a:rPr lang="en-US" dirty="0">
                <a:latin typeface="Avenir Book" charset="0"/>
                <a:ea typeface="Avenir Book" charset="0"/>
                <a:cs typeface="Avenir Book" charset="0"/>
              </a:rPr>
              <a:t>?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9B85AD0B-34CD-934A-B27D-EFCFE429F8E1}"/>
              </a:ext>
            </a:extLst>
          </p:cNvPr>
          <p:cNvSpPr/>
          <p:nvPr/>
        </p:nvSpPr>
        <p:spPr>
          <a:xfrm>
            <a:off x="310896" y="676656"/>
            <a:ext cx="530352" cy="557784"/>
          </a:xfrm>
          <a:prstGeom prst="rect">
            <a:avLst/>
          </a:prstGeom>
          <a:solidFill>
            <a:srgbClr val="42556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Date Placeholder 11">
            <a:extLst>
              <a:ext uri="{FF2B5EF4-FFF2-40B4-BE49-F238E27FC236}">
                <a16:creationId xmlns:a16="http://schemas.microsoft.com/office/drawing/2014/main" id="{B116F7C7-4539-2E4E-A017-6D730BAA6E4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Book" charset="0"/>
                <a:ea typeface="Avenir Book" charset="0"/>
                <a:cs typeface="Avenir Book" charset="0"/>
              </a:rPr>
              <a:t>Copyrighted &amp; Proprietary. @2019. All Rights Reserved.</a:t>
            </a:r>
          </a:p>
        </p:txBody>
      </p:sp>
    </p:spTree>
    <p:extLst>
      <p:ext uri="{BB962C8B-B14F-4D97-AF65-F5344CB8AC3E}">
        <p14:creationId xmlns:p14="http://schemas.microsoft.com/office/powerpoint/2010/main" val="3379911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4"/>
          <p:cNvSpPr txBox="1">
            <a:spLocks noChangeArrowheads="1"/>
          </p:cNvSpPr>
          <p:nvPr/>
        </p:nvSpPr>
        <p:spPr>
          <a:xfrm>
            <a:off x="134471" y="403412"/>
            <a:ext cx="1714500" cy="1749186"/>
          </a:xfrm>
          <a:prstGeom prst="rect">
            <a:avLst/>
          </a:prstGeom>
        </p:spPr>
        <p:txBody>
          <a:bodyPr vert="horz" wrap="square" lIns="0" tIns="11546" rIns="0" bIns="0" rtlCol="0">
            <a:spAutoFit/>
          </a:bodyPr>
          <a:lstStyle>
            <a:defPPr>
              <a:defRPr lang="en-US"/>
            </a:defPPr>
            <a:lvl1pPr marL="17446">
              <a:spcBef>
                <a:spcPts val="137"/>
              </a:spcBef>
              <a:defRPr sz="3200" b="0" i="0">
                <a:solidFill>
                  <a:srgbClr val="F15A40"/>
                </a:solidFill>
                <a:latin typeface="Source Sans Pro Light"/>
                <a:ea typeface="+mj-ea"/>
                <a:cs typeface="Source Sans Pro Light"/>
              </a:defRPr>
            </a:lvl1pPr>
          </a:lstStyle>
          <a:p>
            <a:r>
              <a:rPr lang="en-US" sz="1589" dirty="0">
                <a:latin typeface="Avenir Book" charset="0"/>
                <a:ea typeface="Avenir Book" charset="0"/>
                <a:cs typeface="Avenir Book" charset="0"/>
              </a:rPr>
              <a:t>The ecosystem landscape is complex</a:t>
            </a:r>
          </a:p>
          <a:p>
            <a:endParaRPr lang="en-US" sz="1589" dirty="0">
              <a:latin typeface="Avenir Book" charset="0"/>
              <a:ea typeface="Avenir Book" charset="0"/>
              <a:cs typeface="Avenir Book" charset="0"/>
            </a:endParaRPr>
          </a:p>
          <a:p>
            <a:r>
              <a:rPr lang="en-US" sz="1589" dirty="0">
                <a:latin typeface="Avenir Book" charset="0"/>
                <a:ea typeface="Avenir Book" charset="0"/>
                <a:cs typeface="Avenir Book" charset="0"/>
              </a:rPr>
              <a:t>And rapidly evolving and consolidating</a:t>
            </a:r>
          </a:p>
        </p:txBody>
      </p:sp>
      <p:sp>
        <p:nvSpPr>
          <p:cNvPr id="2" name="Rectangle 1"/>
          <p:cNvSpPr/>
          <p:nvPr/>
        </p:nvSpPr>
        <p:spPr>
          <a:xfrm>
            <a:off x="6373368" y="0"/>
            <a:ext cx="2660904" cy="53035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57BF66AF-40CE-0D47-A5B4-2D743F989C7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671122" y="0"/>
            <a:ext cx="7330351" cy="5143500"/>
          </a:xfrm>
          <a:prstGeom prst="rect">
            <a:avLst/>
          </a:prstGeom>
        </p:spPr>
      </p:pic>
      <p:sp>
        <p:nvSpPr>
          <p:cNvPr id="8" name="Date Placeholder 11">
            <a:extLst>
              <a:ext uri="{FF2B5EF4-FFF2-40B4-BE49-F238E27FC236}">
                <a16:creationId xmlns:a16="http://schemas.microsoft.com/office/drawing/2014/main" id="{2264386E-F4FF-084E-901F-58BBB5EF13D3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 vert="horz" lIns="91440" tIns="45720" rIns="91440" bIns="45720" rtlCol="0" anchor="ctr"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Roman" panose="02000503020000020003" pitchFamily="2" charset="0"/>
              </a:rPr>
              <a:t>Copyrighted &amp; Proprietary. @2019. All Rights Reserved.</a:t>
            </a:r>
          </a:p>
        </p:txBody>
      </p:sp>
    </p:spTree>
    <p:extLst>
      <p:ext uri="{BB962C8B-B14F-4D97-AF65-F5344CB8AC3E}">
        <p14:creationId xmlns:p14="http://schemas.microsoft.com/office/powerpoint/2010/main" val="109424078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33BFDA-13A3-4C1C-AFFF-0CC196AD9B8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en-US" dirty="0"/>
            </a:br>
            <a:r>
              <a:rPr lang="en-US" dirty="0"/>
              <a:t>Thank You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1856232" y="2880360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rmAutofit/>
          </a:bodyPr>
          <a:lstStyle/>
          <a:p>
            <a:endParaRPr lang="en-US" sz="1600" dirty="0"/>
          </a:p>
        </p:txBody>
      </p:sp>
      <p:sp>
        <p:nvSpPr>
          <p:cNvPr id="5" name="TextBox 4"/>
          <p:cNvSpPr txBox="1"/>
          <p:nvPr/>
        </p:nvSpPr>
        <p:spPr>
          <a:xfrm>
            <a:off x="1389888" y="2852928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rmAutofit/>
          </a:bodyPr>
          <a:lstStyle/>
          <a:p>
            <a:endParaRPr lang="en-US" sz="1600" dirty="0"/>
          </a:p>
        </p:txBody>
      </p:sp>
      <p:sp>
        <p:nvSpPr>
          <p:cNvPr id="6" name="TextBox 5"/>
          <p:cNvSpPr txBox="1"/>
          <p:nvPr/>
        </p:nvSpPr>
        <p:spPr>
          <a:xfrm>
            <a:off x="1078992" y="2578608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rmAutofit/>
          </a:bodyPr>
          <a:lstStyle/>
          <a:p>
            <a:endParaRPr lang="en-US" sz="1600" dirty="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B6962994-5456-0243-BA38-92B21EA5AF1B}"/>
              </a:ext>
            </a:extLst>
          </p:cNvPr>
          <p:cNvSpPr/>
          <p:nvPr/>
        </p:nvSpPr>
        <p:spPr>
          <a:xfrm>
            <a:off x="310896" y="676656"/>
            <a:ext cx="530352" cy="557784"/>
          </a:xfrm>
          <a:prstGeom prst="rect">
            <a:avLst/>
          </a:prstGeom>
          <a:solidFill>
            <a:srgbClr val="42556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0" name="Date Placeholder 11">
            <a:extLst>
              <a:ext uri="{FF2B5EF4-FFF2-40B4-BE49-F238E27FC236}">
                <a16:creationId xmlns:a16="http://schemas.microsoft.com/office/drawing/2014/main" id="{6865855E-812E-AB48-98CA-862F267A4AB8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4869656"/>
            <a:ext cx="3620216" cy="273844"/>
          </a:xfrm>
        </p:spPr>
        <p:txBody>
          <a:bodyPr/>
          <a:lstStyle>
            <a:lvl1pPr>
              <a:defRPr lang="en-CA" sz="800" smtClean="0">
                <a:effectLst/>
              </a:defRPr>
            </a:lvl1pPr>
          </a:lstStyle>
          <a:p>
            <a:r>
              <a:rPr lang="en-US" sz="500" dirty="0">
                <a:latin typeface="Avenir Book" charset="0"/>
                <a:ea typeface="Avenir Book" charset="0"/>
                <a:cs typeface="Avenir Book" charset="0"/>
              </a:rPr>
              <a:t>Copyrighted &amp; Proprietary. @2019. All Rights Reserved.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EC6CA9A6-CCF1-4648-86AF-A701E49F09D2}"/>
              </a:ext>
            </a:extLst>
          </p:cNvPr>
          <p:cNvSpPr txBox="1"/>
          <p:nvPr/>
        </p:nvSpPr>
        <p:spPr>
          <a:xfrm>
            <a:off x="735346" y="3688350"/>
            <a:ext cx="4070571" cy="662620"/>
          </a:xfrm>
          <a:prstGeom prst="rect">
            <a:avLst/>
          </a:prstGeom>
        </p:spPr>
        <p:txBody>
          <a:bodyPr vert="horz" wrap="square" lIns="91440" tIns="45720" rIns="91440" bIns="45720" rtlCol="0" anchor="ctr">
            <a:noAutofit/>
          </a:bodyPr>
          <a:lstStyle/>
          <a:p>
            <a:r>
              <a:rPr lang="en-US" sz="12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George D Thomas</a:t>
            </a:r>
          </a:p>
          <a:p>
            <a:r>
              <a:rPr lang="en-US" sz="1200" i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Managing Partner, New Urban Informatics</a:t>
            </a:r>
          </a:p>
          <a:p>
            <a:r>
              <a:rPr lang="en-US" sz="1200" i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gdthomas@newurbaninformatics.com</a:t>
            </a:r>
          </a:p>
        </p:txBody>
      </p:sp>
    </p:spTree>
    <p:extLst>
      <p:ext uri="{BB962C8B-B14F-4D97-AF65-F5344CB8AC3E}">
        <p14:creationId xmlns:p14="http://schemas.microsoft.com/office/powerpoint/2010/main" val="230116353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Custom 2">
      <a:dk1>
        <a:sysClr val="windowText" lastClr="000000"/>
      </a:dk1>
      <a:lt1>
        <a:sysClr val="window" lastClr="FFFFFF"/>
      </a:lt1>
      <a:dk2>
        <a:srgbClr val="425563"/>
      </a:dk2>
      <a:lt2>
        <a:srgbClr val="E7E6E6"/>
      </a:lt2>
      <a:accent1>
        <a:srgbClr val="E84B37"/>
      </a:accent1>
      <a:accent2>
        <a:srgbClr val="425563"/>
      </a:accent2>
      <a:accent3>
        <a:srgbClr val="A5A5A5"/>
      </a:accent3>
      <a:accent4>
        <a:srgbClr val="E1E000"/>
      </a:accent4>
      <a:accent5>
        <a:srgbClr val="595959"/>
      </a:accent5>
      <a:accent6>
        <a:srgbClr val="F5AFA5"/>
      </a:accent6>
      <a:hlink>
        <a:srgbClr val="5F7A8F"/>
      </a:hlink>
      <a:folHlink>
        <a:srgbClr val="0563C1"/>
      </a:folHlink>
    </a:clrScheme>
    <a:fontScheme name="Custom 1">
      <a:majorFont>
        <a:latin typeface="Source Sans Pro Light"/>
        <a:ea typeface=""/>
        <a:cs typeface=""/>
      </a:majorFont>
      <a:minorFont>
        <a:latin typeface="Source Sans Pro Light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/>
      <a:bodyPr vert="horz" lIns="91440" tIns="45720" rIns="91440" bIns="45720" rtlCol="0" anchor="ctr">
        <a:normAutofit/>
      </a:bodyPr>
      <a:lstStyle>
        <a:defPPr>
          <a:defRPr sz="16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_rels/item4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4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8CEA0F26C7743146B81ADA30DB412C57" ma:contentTypeVersion="30" ma:contentTypeDescription="" ma:contentTypeScope="" ma:versionID="d668751f2856d45ee00d63d8cccf028e">
  <xsd:schema xmlns:xsd="http://www.w3.org/2001/XMLSchema" xmlns:xs="http://www.w3.org/2001/XMLSchema" xmlns:p="http://schemas.microsoft.com/office/2006/metadata/properties" xmlns:ns1="http://schemas.microsoft.com/sharepoint/v3" xmlns:ns2="6dfc6e00-eaa7-471f-8691-9b952787d5c9" xmlns:ns3="cfe53b65-3c36-4587-b144-e9caa3012b85" targetNamespace="http://schemas.microsoft.com/office/2006/metadata/properties" ma:root="true" ma:fieldsID="5bf6c6996bc6d4b3bd22f31418018b28" ns1:_="" ns2:_="" ns3:_="">
    <xsd:import namespace="http://schemas.microsoft.com/sharepoint/v3"/>
    <xsd:import namespace="6dfc6e00-eaa7-471f-8691-9b952787d5c9"/>
    <xsd:import namespace="cfe53b65-3c36-4587-b144-e9caa3012b85"/>
    <xsd:element name="properties">
      <xsd:complexType>
        <xsd:sequence>
          <xsd:element name="documentManagement">
            <xsd:complexType>
              <xsd:all>
                <xsd:element ref="ns2:Document_x0020_Date" minOccurs="0"/>
                <xsd:element ref="ns2:Document_x0020_Type" minOccurs="0"/>
                <xsd:element ref="ns2:Description0" minOccurs="0"/>
                <xsd:element ref="ns2:Keywords0" minOccurs="0"/>
                <xsd:element ref="ns2:Description_x0020_2" minOccurs="0"/>
                <xsd:element ref="ns2:Action" minOccurs="0"/>
                <xsd:element ref="ns1:PublishingStartDate" minOccurs="0"/>
                <xsd:element ref="ns1:PublishingExpirationDate" minOccurs="0"/>
                <xsd:element ref="ns3:TaxKeywordTaxHTField" minOccurs="0"/>
                <xsd:element ref="ns3:TaxCatchAll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10" nillable="true" ma:displayName="Scheduling Start Date" ma:description="Scheduling Start Date is a site column created by the Publishing feature. It is used to specify the date and time on which this page will first appear to site visitors." ma:internalName="PublishingStartDate">
      <xsd:simpleType>
        <xsd:restriction base="dms:Unknown"/>
      </xsd:simpleType>
    </xsd:element>
    <xsd:element name="PublishingExpirationDate" ma:index="11" nillable="true" ma:displayName="Scheduling End Date" ma:description="Scheduling End Date is a site column created by the Publishing feature. It is used to specify the date and time on which this page will no longer appear to site visitors.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dfc6e00-eaa7-471f-8691-9b952787d5c9" elementFormDefault="qualified">
    <xsd:import namespace="http://schemas.microsoft.com/office/2006/documentManagement/types"/>
    <xsd:import namespace="http://schemas.microsoft.com/office/infopath/2007/PartnerControls"/>
    <xsd:element name="Document_x0020_Date" ma:index="2" nillable="true" ma:displayName="Document Date" ma:format="DateOnly" ma:internalName="Document_x0020_Date" ma:readOnly="false">
      <xsd:simpleType>
        <xsd:restriction base="dms:DateTime"/>
      </xsd:simpleType>
    </xsd:element>
    <xsd:element name="Document_x0020_Type" ma:index="3" nillable="true" ma:displayName="Document Type" ma:format="Dropdown" ma:internalName="Document_x0020_Type" ma:readOnly="false">
      <xsd:simpleType>
        <xsd:restriction base="dms:Choice">
          <xsd:enumeration value="Agenda"/>
          <xsd:enumeration value="Draft Agenda"/>
          <xsd:enumeration value="Minutes"/>
          <xsd:enumeration value="Information"/>
        </xsd:restriction>
      </xsd:simpleType>
    </xsd:element>
    <xsd:element name="Description0" ma:index="4" nillable="true" ma:displayName="Description" ma:internalName="Description0" ma:readOnly="false">
      <xsd:simpleType>
        <xsd:restriction base="dms:Note">
          <xsd:maxLength value="255"/>
        </xsd:restriction>
      </xsd:simpleType>
    </xsd:element>
    <xsd:element name="Keywords0" ma:index="5" nillable="true" ma:displayName="Keywords" ma:internalName="Keywords0" ma:readOnly="false">
      <xsd:simpleType>
        <xsd:restriction base="dms:Text">
          <xsd:maxLength value="255"/>
        </xsd:restriction>
      </xsd:simpleType>
    </xsd:element>
    <xsd:element name="Description_x0020_2" ma:index="6" nillable="true" ma:displayName="Description 2" ma:internalName="Description_x0020_2" ma:readOnly="false">
      <xsd:simpleType>
        <xsd:restriction base="dms:Note">
          <xsd:maxLength value="255"/>
        </xsd:restriction>
      </xsd:simpleType>
    </xsd:element>
    <xsd:element name="Action" ma:index="9" nillable="true" ma:displayName="Action" ma:default="Keep" ma:format="Dropdown" ma:internalName="Action" ma:readOnly="false">
      <xsd:simpleType>
        <xsd:restriction base="dms:Choice">
          <xsd:enumeration value="Archive"/>
          <xsd:enumeration value="Delete"/>
          <xsd:enumeration value="HTML"/>
          <xsd:enumeration value="Keep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cfe53b65-3c36-4587-b144-e9caa3012b85" elementFormDefault="qualified">
    <xsd:import namespace="http://schemas.microsoft.com/office/2006/documentManagement/types"/>
    <xsd:import namespace="http://schemas.microsoft.com/office/infopath/2007/PartnerControls"/>
    <xsd:element name="TaxKeywordTaxHTField" ma:index="17" nillable="true" ma:taxonomy="true" ma:internalName="TaxKeywordTaxHTField" ma:taxonomyFieldName="TaxKeyword" ma:displayName="Enterprise Keywords" ma:fieldId="{23f27201-bee3-471e-b2e7-b64fd8b7ca38}" ma:taxonomyMulti="true" ma:sspId="8d75cb8a-db72-4bd2-8553-c0aa1f2d3d3b" ma:termSetId="00000000-0000-0000-0000-000000000000" ma:anchorId="00000000-0000-0000-0000-000000000000" ma:open="true" ma:isKeyword="true">
      <xsd:complexType>
        <xsd:sequence>
          <xsd:element ref="pc:Terms" minOccurs="0" maxOccurs="1"/>
        </xsd:sequence>
      </xsd:complexType>
    </xsd:element>
    <xsd:element name="TaxCatchAll" ma:index="18" nillable="true" ma:displayName="Taxonomy Catch All Column" ma:hidden="true" ma:list="{6de13bb9-1a86-497f-b15a-03a43ff14f46}" ma:internalName="TaxCatchAll" ma:showField="CatchAllData" ma:web="cfe53b65-3c36-4587-b144-e9caa3012b85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19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0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13" ma:displayName="Content Type"/>
        <xsd:element ref="dc:title" minOccurs="0" maxOccurs="1" ma:index="1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  <Document_x0020_Date xmlns="6dfc6e00-eaa7-471f-8691-9b952787d5c9" xsi:nil="true"/>
    <Action xmlns="6dfc6e00-eaa7-471f-8691-9b952787d5c9">Keep</Action>
    <Keywords0 xmlns="6dfc6e00-eaa7-471f-8691-9b952787d5c9" xsi:nil="true"/>
    <Description_x0020_2 xmlns="6dfc6e00-eaa7-471f-8691-9b952787d5c9" xsi:nil="true"/>
    <Document_x0020_Type xmlns="6dfc6e00-eaa7-471f-8691-9b952787d5c9" xsi:nil="true"/>
    <Description0 xmlns="6dfc6e00-eaa7-471f-8691-9b952787d5c9" xsi:nil="true"/>
    <TaxCatchAll xmlns="cfe53b65-3c36-4587-b144-e9caa3012b85"/>
    <TaxKeywordTaxHTField xmlns="cfe53b65-3c36-4587-b144-e9caa3012b85">
      <Terms xmlns="http://schemas.microsoft.com/office/infopath/2007/PartnerControls"/>
    </TaxKeywordTaxHTField>
  </documentManagement>
</p:properties>
</file>

<file path=customXml/item3.xml><?xml version="1.0" encoding="utf-8"?>
<?mso-contentType ?>
<FormTemplates xmlns="http://schemas.microsoft.com/sharepoint/v3/contenttype/forms"/>
</file>

<file path=customXml/item4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Document_x0020_Date xmlns="d1f628b7-dc6e-45dc-9245-e5ecf578f20b" xsi:nil="true"/>
    <Action xmlns="d1f628b7-dc6e-45dc-9245-e5ecf578f20b">Keep</Action>
    <Keywords0 xmlns="d1f628b7-dc6e-45dc-9245-e5ecf578f20b" xsi:nil="true"/>
    <Description_x0020_2 xmlns="d1f628b7-dc6e-45dc-9245-e5ecf578f20b" xsi:nil="true"/>
    <Document_x0020_Type xmlns="d1f628b7-dc6e-45dc-9245-e5ecf578f20b" xsi:nil="true"/>
    <Description0 xmlns="d1f628b7-dc6e-45dc-9245-e5ecf578f20b" xsi:nil="true"/>
    <PublishingExpirationDate xmlns="http://schemas.microsoft.com/sharepoint/v3" xsi:nil="true"/>
    <PublishingStartDate xmlns="http://schemas.microsoft.com/sharepoint/v3" xsi:nil="true"/>
    <_dlc_DocId xmlns="bbd4acb0-43d6-4317-ab0b-803dc468f016">V7HW2WYZSAY5-2102554853-16409</_dlc_DocId>
    <_dlc_DocIdUrl xmlns="bbd4acb0-43d6-4317-ab0b-803dc468f016">
      <Url>https://share.ansi.org/_layouts/15/DocIdRedir.aspx?ID=V7HW2WYZSAY5-2102554853-16409</Url>
      <Description>V7HW2WYZSAY5-2102554853-16409</Description>
    </_dlc_DocIdUrl>
  </documentManagement>
</p:properties>
</file>

<file path=customXml/itemProps1.xml><?xml version="1.0" encoding="utf-8"?>
<ds:datastoreItem xmlns:ds="http://schemas.openxmlformats.org/officeDocument/2006/customXml" ds:itemID="{3DA1B2D1-D17E-4459-B63C-78282B18B314}"/>
</file>

<file path=customXml/itemProps2.xml><?xml version="1.0" encoding="utf-8"?>
<ds:datastoreItem xmlns:ds="http://schemas.openxmlformats.org/officeDocument/2006/customXml" ds:itemID="{45D5F366-1872-4958-BBFE-267DF600336D}"/>
</file>

<file path=customXml/itemProps3.xml><?xml version="1.0" encoding="utf-8"?>
<ds:datastoreItem xmlns:ds="http://schemas.openxmlformats.org/officeDocument/2006/customXml" ds:itemID="{D005519C-9515-4AD4-93F6-D14ED9D747DE}"/>
</file>

<file path=customXml/itemProps4.xml><?xml version="1.0" encoding="utf-8"?>
<ds:datastoreItem xmlns:ds="http://schemas.openxmlformats.org/officeDocument/2006/customXml" ds:itemID="{45D5F366-1872-4958-BBFE-267DF600336D}"/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39723</TotalTime>
  <Words>663</Words>
  <Application>Microsoft Macintosh PowerPoint</Application>
  <PresentationFormat>On-screen Show (16:9)</PresentationFormat>
  <Paragraphs>130</Paragraphs>
  <Slides>19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7" baseType="lpstr">
      <vt:lpstr>Arial</vt:lpstr>
      <vt:lpstr>Avenir Book</vt:lpstr>
      <vt:lpstr>Avenir Roman</vt:lpstr>
      <vt:lpstr>Calibri</vt:lpstr>
      <vt:lpstr>Courier New</vt:lpstr>
      <vt:lpstr>Source Sans Pro</vt:lpstr>
      <vt:lpstr>Source Sans Pro Light</vt:lpstr>
      <vt:lpstr>Office Theme</vt:lpstr>
      <vt:lpstr>SCCP II: Workshop on Smart &amp; Sustainable Cities Towards Realizing Sustainable &amp; Resilient Smart Cities </vt:lpstr>
      <vt:lpstr>What is the context of Smart?</vt:lpstr>
      <vt:lpstr>The world is in transition…</vt:lpstr>
      <vt:lpstr>Transformation (Disruption) is happening</vt:lpstr>
      <vt:lpstr>PowerPoint Presentation</vt:lpstr>
      <vt:lpstr>PowerPoint Presentation</vt:lpstr>
      <vt:lpstr>Blockchain – The Democratization of Trust</vt:lpstr>
      <vt:lpstr>Urbanization and place</vt:lpstr>
      <vt:lpstr>PowerPoint Presentation</vt:lpstr>
      <vt:lpstr>Demographics </vt:lpstr>
      <vt:lpstr>PowerPoint Presentation</vt:lpstr>
      <vt:lpstr>PowerPoint Presentation</vt:lpstr>
      <vt:lpstr>How does it all come together?</vt:lpstr>
      <vt:lpstr>PowerPoint Presentation</vt:lpstr>
      <vt:lpstr>Everything is connected:  The water system is part of our health, energy and transport systems</vt:lpstr>
      <vt:lpstr>The Lifecycle Continuum</vt:lpstr>
      <vt:lpstr>Who’s on 1st?</vt:lpstr>
      <vt:lpstr>PowerPoint Presentation</vt:lpstr>
      <vt:lpstr> Thank You</vt:lpstr>
    </vt:vector>
  </TitlesOfParts>
  <Manager>JBianchini@hatch.ca</Manager>
  <Company>Hatch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subject>Hatch Corporate PowerPoint</dc:subject>
  <dc:creator>GSakaki@hatch.ca</dc:creator>
  <dc:description>Revision 1.1</dc:description>
  <cp:lastModifiedBy>George D Thomas</cp:lastModifiedBy>
  <cp:revision>386</cp:revision>
  <cp:lastPrinted>2019-07-09T20:07:45Z</cp:lastPrinted>
  <dcterms:created xsi:type="dcterms:W3CDTF">2015-12-10T13:52:07Z</dcterms:created>
  <dcterms:modified xsi:type="dcterms:W3CDTF">2019-07-10T02:46:03Z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0x0101008CEA0F26C7743146B81ADA30DB412C57</vt:lpwstr>
  </property>
  <property fmtid="{D5CDD505-2E9C-101B-9397-08002B2CF9AE}" pid="3" name="_dlc_DocIdItemGuid">
    <vt:lpwstr>f42acbe6-2361-4339-842f-226316e8d9d5</vt:lpwstr>
  </property>
</Properties>
</file>